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Raleway Light" charset="1" panose="00000000000000000000"/>
      <p:regular r:id="rId34"/>
    </p:embeddedFont>
    <p:embeddedFont>
      <p:font typeface="Klein Bold" charset="1" panose="02000503060000020004"/>
      <p:regular r:id="rId35"/>
    </p:embeddedFont>
    <p:embeddedFont>
      <p:font typeface="Klein" charset="1" panose="02000503060000020004"/>
      <p:regular r:id="rId36"/>
    </p:embeddedFont>
    <p:embeddedFont>
      <p:font typeface="Klein Italics" charset="1" panose="02000503060000020004"/>
      <p:regular r:id="rId37"/>
    </p:embeddedFont>
    <p:embeddedFont>
      <p:font typeface="Raleway" charset="1" panose="00000000000000000000"/>
      <p:regular r:id="rId38"/>
    </p:embeddedFont>
    <p:embeddedFont>
      <p:font typeface="Raleway Bold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7.png" Type="http://schemas.openxmlformats.org/officeDocument/2006/relationships/image"/><Relationship Id="rId13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18" Target="../media/image34.png" Type="http://schemas.openxmlformats.org/officeDocument/2006/relationships/image"/><Relationship Id="rId19" Target="../media/image35.png" Type="http://schemas.openxmlformats.org/officeDocument/2006/relationships/image"/><Relationship Id="rId2" Target="../media/image1.png" Type="http://schemas.openxmlformats.org/officeDocument/2006/relationships/image"/><Relationship Id="rId20" Target="../media/image36.png" Type="http://schemas.openxmlformats.org/officeDocument/2006/relationships/image"/><Relationship Id="rId21" Target="../media/image8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46.png" Type="http://schemas.openxmlformats.org/officeDocument/2006/relationships/image"/><Relationship Id="rId13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8.png" Type="http://schemas.openxmlformats.org/officeDocument/2006/relationships/image"/><Relationship Id="rId17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8.png" Type="http://schemas.openxmlformats.org/officeDocument/2006/relationships/image"/><Relationship Id="rId13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8.png" Type="http://schemas.openxmlformats.org/officeDocument/2006/relationships/image"/><Relationship Id="rId13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8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8.png" Type="http://schemas.openxmlformats.org/officeDocument/2006/relationships/image"/><Relationship Id="rId13" Target="../media/image51.png" Type="http://schemas.openxmlformats.org/officeDocument/2006/relationships/image"/><Relationship Id="rId14" Target="https://github.com/AlfachinoM/Komstat_Kelompok-2_Statistika_2023B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1053" y="2654101"/>
            <a:ext cx="17025895" cy="401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</a:pPr>
            <a:r>
              <a:rPr lang="en-US" sz="8499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APLIKASI FORECASTING ARIMA (AUTOREGRESSIVE INTEGRATED MOVING AVERAGE) MENGGUNAKAN R SHINY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73115">
            <a:off x="15451019" y="-1038244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10893" y="7072430"/>
            <a:ext cx="5866213" cy="910268"/>
            <a:chOff x="0" y="0"/>
            <a:chExt cx="1439444" cy="223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9444" cy="223360"/>
            </a:xfrm>
            <a:custGeom>
              <a:avLst/>
              <a:gdLst/>
              <a:ahLst/>
              <a:cxnLst/>
              <a:rect r="r" b="b" t="t" l="l"/>
              <a:pathLst>
                <a:path h="223360" w="1439444">
                  <a:moveTo>
                    <a:pt x="67307" y="0"/>
                  </a:moveTo>
                  <a:lnTo>
                    <a:pt x="1372136" y="0"/>
                  </a:lnTo>
                  <a:cubicBezTo>
                    <a:pt x="1389987" y="0"/>
                    <a:pt x="1407107" y="7091"/>
                    <a:pt x="1419730" y="19714"/>
                  </a:cubicBezTo>
                  <a:cubicBezTo>
                    <a:pt x="1432352" y="32336"/>
                    <a:pt x="1439444" y="49456"/>
                    <a:pt x="1439444" y="67307"/>
                  </a:cubicBezTo>
                  <a:lnTo>
                    <a:pt x="1439444" y="156053"/>
                  </a:lnTo>
                  <a:cubicBezTo>
                    <a:pt x="1439444" y="193226"/>
                    <a:pt x="1409309" y="223360"/>
                    <a:pt x="1372136" y="223360"/>
                  </a:cubicBezTo>
                  <a:lnTo>
                    <a:pt x="67307" y="223360"/>
                  </a:lnTo>
                  <a:cubicBezTo>
                    <a:pt x="30134" y="223360"/>
                    <a:pt x="0" y="193226"/>
                    <a:pt x="0" y="156053"/>
                  </a:cubicBezTo>
                  <a:lnTo>
                    <a:pt x="0" y="67307"/>
                  </a:lnTo>
                  <a:cubicBezTo>
                    <a:pt x="0" y="30134"/>
                    <a:pt x="30134" y="0"/>
                    <a:pt x="67307" y="0"/>
                  </a:cubicBezTo>
                  <a:close/>
                </a:path>
              </a:pathLst>
            </a:custGeom>
            <a:solidFill>
              <a:srgbClr val="B454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9444" cy="280510"/>
            </a:xfrm>
            <a:prstGeom prst="rect">
              <a:avLst/>
            </a:prstGeom>
          </p:spPr>
          <p:txBody>
            <a:bodyPr anchor="ctr" rtlCol="false" tIns="54526" lIns="54526" bIns="54526" rIns="54526"/>
            <a:lstStyle/>
            <a:p>
              <a:pPr algn="ctr">
                <a:lnSpc>
                  <a:spcPts val="29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9845">
            <a:off x="-482856" y="5325506"/>
            <a:ext cx="2155755" cy="2693748"/>
            <a:chOff x="0" y="0"/>
            <a:chExt cx="2874340" cy="3591664"/>
          </a:xfrm>
        </p:grpSpPr>
        <p:sp>
          <p:nvSpPr>
            <p:cNvPr name="Freeform 9" id="9"/>
            <p:cNvSpPr/>
            <p:nvPr/>
          </p:nvSpPr>
          <p:spPr>
            <a:xfrm flipH="false" flipV="false" rot="4446401">
              <a:off x="2076512" y="2364915"/>
              <a:ext cx="256970" cy="370983"/>
            </a:xfrm>
            <a:custGeom>
              <a:avLst/>
              <a:gdLst/>
              <a:ahLst/>
              <a:cxnLst/>
              <a:rect r="r" b="b" t="t" l="l"/>
              <a:pathLst>
                <a:path h="370983" w="256970">
                  <a:moveTo>
                    <a:pt x="0" y="0"/>
                  </a:moveTo>
                  <a:lnTo>
                    <a:pt x="256970" y="0"/>
                  </a:lnTo>
                  <a:lnTo>
                    <a:pt x="256970" y="370984"/>
                  </a:lnTo>
                  <a:lnTo>
                    <a:pt x="0" y="370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446401">
              <a:off x="1234228" y="1302346"/>
              <a:ext cx="288065" cy="353354"/>
            </a:xfrm>
            <a:custGeom>
              <a:avLst/>
              <a:gdLst/>
              <a:ahLst/>
              <a:cxnLst/>
              <a:rect r="r" b="b" t="t" l="l"/>
              <a:pathLst>
                <a:path h="353354" w="288065">
                  <a:moveTo>
                    <a:pt x="0" y="0"/>
                  </a:moveTo>
                  <a:lnTo>
                    <a:pt x="288065" y="0"/>
                  </a:lnTo>
                  <a:lnTo>
                    <a:pt x="288065" y="353354"/>
                  </a:lnTo>
                  <a:lnTo>
                    <a:pt x="0" y="35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944262">
              <a:off x="2117858" y="1331671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2709100">
              <a:off x="300777" y="1711490"/>
              <a:ext cx="1169144" cy="1334572"/>
            </a:xfrm>
            <a:custGeom>
              <a:avLst/>
              <a:gdLst/>
              <a:ahLst/>
              <a:cxnLst/>
              <a:rect r="r" b="b" t="t" l="l"/>
              <a:pathLst>
                <a:path h="1334572" w="1169144">
                  <a:moveTo>
                    <a:pt x="0" y="0"/>
                  </a:moveTo>
                  <a:lnTo>
                    <a:pt x="1169144" y="0"/>
                  </a:lnTo>
                  <a:lnTo>
                    <a:pt x="1169144" y="1334573"/>
                  </a:lnTo>
                  <a:lnTo>
                    <a:pt x="0" y="133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61751" t="-404672" r="-22320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4446401">
              <a:off x="1425074" y="284192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4446401">
              <a:off x="1759804" y="577797"/>
              <a:ext cx="359384" cy="440837"/>
            </a:xfrm>
            <a:custGeom>
              <a:avLst/>
              <a:gdLst/>
              <a:ahLst/>
              <a:cxnLst/>
              <a:rect r="r" b="b" t="t" l="l"/>
              <a:pathLst>
                <a:path h="440837" w="359384">
                  <a:moveTo>
                    <a:pt x="0" y="0"/>
                  </a:moveTo>
                  <a:lnTo>
                    <a:pt x="359384" y="0"/>
                  </a:lnTo>
                  <a:lnTo>
                    <a:pt x="359384" y="440837"/>
                  </a:lnTo>
                  <a:lnTo>
                    <a:pt x="0" y="44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4446401">
              <a:off x="805041" y="329419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4446401">
              <a:off x="2202801" y="3074680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0" y="0"/>
                  </a:lnTo>
                  <a:lnTo>
                    <a:pt x="409600" y="502435"/>
                  </a:lnTo>
                  <a:lnTo>
                    <a:pt x="0" y="5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944262">
              <a:off x="621780" y="39557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5" y="0"/>
                  </a:lnTo>
                  <a:lnTo>
                    <a:pt x="693515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256271" y="9407407"/>
            <a:ext cx="669699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17460" y="7024438"/>
            <a:ext cx="919293" cy="1006254"/>
          </a:xfrm>
          <a:custGeom>
            <a:avLst/>
            <a:gdLst/>
            <a:ahLst/>
            <a:cxnLst/>
            <a:rect r="r" b="b" t="t" l="l"/>
            <a:pathLst>
              <a:path h="1006254" w="919293">
                <a:moveTo>
                  <a:pt x="0" y="0"/>
                </a:moveTo>
                <a:lnTo>
                  <a:pt x="919293" y="0"/>
                </a:lnTo>
                <a:lnTo>
                  <a:pt x="919293" y="1006253"/>
                </a:lnTo>
                <a:lnTo>
                  <a:pt x="0" y="1006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575580" y="1412676"/>
            <a:ext cx="11136839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b="true" sz="3500" spc="2275">
                <a:solidFill>
                  <a:srgbClr val="B4540E"/>
                </a:solidFill>
                <a:latin typeface="Klein Bold"/>
                <a:ea typeface="Klein Bold"/>
                <a:cs typeface="Klein Bold"/>
                <a:sym typeface="Klein Bold"/>
              </a:rPr>
              <a:t>LAPORAN TUGAS AKHIR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7881" y="7229835"/>
            <a:ext cx="453223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Komputasi</a:t>
            </a:r>
            <a:r>
              <a:rPr lang="en-US" sz="3000" spc="3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Statistik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201032"/>
            <a:ext cx="610645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 strike="noStrike" u="none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Universitas Negeri Jakarta | Statistika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77087" y="9201032"/>
            <a:ext cx="316543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1559454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-56319" y="7578780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870450" y="8017485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9"/>
                </a:lnTo>
                <a:lnTo>
                  <a:pt x="0" y="22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57549" y="8130272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5"/>
                </a:lnTo>
                <a:lnTo>
                  <a:pt x="0" y="53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1276514" y="8142032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1" y="0"/>
                </a:lnTo>
                <a:lnTo>
                  <a:pt x="307201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1809" y="3073464"/>
            <a:ext cx="10965979" cy="351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2750" spc="68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Rachmawati Tefaaulia: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</a:t>
            </a: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ringkasan model (koefisien, AIC, BIC)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</a:t>
            </a: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enanganan error jika input tidak valid atau model gagal terbentuk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interpretasi hasil forecast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tampilan UI aplikasi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logo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3007645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964199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2284" y="2468684"/>
            <a:ext cx="10832718" cy="548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b="true" sz="2499" spc="62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Septiani Amalia Wulandari: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interface diagnostik lanjutan yang berisi kombinasi grafik dan interpretasi.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plot residual terhadap nilai prediksi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histogram residual untuk melihat sebaran residual model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QQ plot untuk pengujian apakah residual menyebar normal.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Menampilkan hasil Ljung-Box (autokorelasi), Saphiro-Wilk (normalitas), dan Breush-Pagan (homoskedastisitas) beserta p-value nya.</a:t>
            </a:r>
          </a:p>
          <a:p>
            <a:pPr algn="just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62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Menampilkan tabel ACF residual.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2412390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331437" y="274136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260000" y="9407407"/>
            <a:ext cx="1066046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659803" y="-1364524"/>
            <a:ext cx="4082042" cy="3547665"/>
          </a:xfrm>
          <a:custGeom>
            <a:avLst/>
            <a:gdLst/>
            <a:ahLst/>
            <a:cxnLst/>
            <a:rect r="r" b="b" t="t" l="l"/>
            <a:pathLst>
              <a:path h="3547665" w="4082042">
                <a:moveTo>
                  <a:pt x="0" y="0"/>
                </a:moveTo>
                <a:lnTo>
                  <a:pt x="4082042" y="0"/>
                </a:lnTo>
                <a:lnTo>
                  <a:pt x="4082042" y="3547666"/>
                </a:lnTo>
                <a:lnTo>
                  <a:pt x="0" y="3547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48404" y="4082518"/>
            <a:ext cx="5079631" cy="4303833"/>
          </a:xfrm>
          <a:custGeom>
            <a:avLst/>
            <a:gdLst/>
            <a:ahLst/>
            <a:cxnLst/>
            <a:rect r="r" b="b" t="t" l="l"/>
            <a:pathLst>
              <a:path h="4303833" w="5079631">
                <a:moveTo>
                  <a:pt x="0" y="0"/>
                </a:moveTo>
                <a:lnTo>
                  <a:pt x="5079631" y="0"/>
                </a:lnTo>
                <a:lnTo>
                  <a:pt x="5079631" y="4303832"/>
                </a:lnTo>
                <a:lnTo>
                  <a:pt x="0" y="4303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74089" y="3534559"/>
            <a:ext cx="4135473" cy="5009935"/>
          </a:xfrm>
          <a:custGeom>
            <a:avLst/>
            <a:gdLst/>
            <a:ahLst/>
            <a:cxnLst/>
            <a:rect r="r" b="b" t="t" l="l"/>
            <a:pathLst>
              <a:path h="5009935" w="4135473">
                <a:moveTo>
                  <a:pt x="0" y="0"/>
                </a:moveTo>
                <a:lnTo>
                  <a:pt x="4135473" y="0"/>
                </a:lnTo>
                <a:lnTo>
                  <a:pt x="4135473" y="5009934"/>
                </a:lnTo>
                <a:lnTo>
                  <a:pt x="0" y="500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4173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Komponen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95591" y="1892448"/>
            <a:ext cx="499223" cy="473638"/>
          </a:xfrm>
          <a:custGeom>
            <a:avLst/>
            <a:gdLst/>
            <a:ahLst/>
            <a:cxnLst/>
            <a:rect r="r" b="b" t="t" l="l"/>
            <a:pathLst>
              <a:path h="473638" w="499223">
                <a:moveTo>
                  <a:pt x="0" y="0"/>
                </a:moveTo>
                <a:lnTo>
                  <a:pt x="499223" y="0"/>
                </a:lnTo>
                <a:lnTo>
                  <a:pt x="499223" y="473637"/>
                </a:lnTo>
                <a:lnTo>
                  <a:pt x="0" y="473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7920" y="1945709"/>
            <a:ext cx="4348147" cy="88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464" spc="61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ELEMEN INPUT &amp; OUTPUT </a:t>
            </a:r>
          </a:p>
          <a:p>
            <a:pPr algn="l">
              <a:lnSpc>
                <a:spcPts val="3572"/>
              </a:lnSpc>
            </a:pPr>
            <a:r>
              <a:rPr lang="en-US" b="true" sz="2464" spc="61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YANG DIPAKAI: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5202" y="2508082"/>
            <a:ext cx="4061763" cy="558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fileInput()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selectInput()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numericInput()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actionButton()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plotOutput()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plotlyOutput()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verbatimTextOutput()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htmlOutput()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u</a:t>
            </a: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DTOutput()</a:t>
            </a:r>
          </a:p>
          <a:p>
            <a:pPr algn="l" marL="505388" indent="-252694" lvl="1">
              <a:lnSpc>
                <a:spcPts val="3394"/>
              </a:lnSpc>
              <a:buFont typeface="Arial"/>
              <a:buChar char="•"/>
            </a:pPr>
            <a:r>
              <a:rPr lang="en-US" sz="2340" spc="5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tabsetPanel()</a:t>
            </a:r>
          </a:p>
          <a:p>
            <a:pPr algn="l">
              <a:lnSpc>
                <a:spcPts val="339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8767" y="610758"/>
            <a:ext cx="10094458" cy="83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5"/>
              </a:lnSpc>
              <a:spcBef>
                <a:spcPct val="0"/>
              </a:spcBef>
            </a:pPr>
            <a:r>
              <a:rPr lang="en-US" sz="6632" spc="-132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KOMPONEN</a:t>
            </a:r>
            <a:r>
              <a:rPr lang="en-US" sz="6632" spc="-132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 RSHINY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012159" y="1892448"/>
            <a:ext cx="515252" cy="488845"/>
          </a:xfrm>
          <a:custGeom>
            <a:avLst/>
            <a:gdLst/>
            <a:ahLst/>
            <a:cxnLst/>
            <a:rect r="r" b="b" t="t" l="l"/>
            <a:pathLst>
              <a:path h="488845" w="515252">
                <a:moveTo>
                  <a:pt x="0" y="0"/>
                </a:moveTo>
                <a:lnTo>
                  <a:pt x="515252" y="0"/>
                </a:lnTo>
                <a:lnTo>
                  <a:pt x="515252" y="488845"/>
                </a:lnTo>
                <a:lnTo>
                  <a:pt x="0" y="488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16397" y="1949559"/>
            <a:ext cx="7082042" cy="4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b="true" sz="2543" spc="63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PACKAGE UTAMA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7411" y="2337137"/>
            <a:ext cx="9056315" cy="620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shiny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shinyApp(), navbarPage(), tabPanel(), renderUI(), observeEvent()</a:t>
            </a:r>
          </a:p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bs</a:t>
            </a: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lib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bs_</a:t>
            </a: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theme(), font_google()</a:t>
            </a:r>
          </a:p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shinyjs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useShinyjs()</a:t>
            </a:r>
          </a:p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sh</a:t>
            </a: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inycssloaders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w</a:t>
            </a: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ithSpinner()</a:t>
            </a:r>
          </a:p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plotly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plotlyOutput(), ggplotly(), subplot()</a:t>
            </a:r>
          </a:p>
          <a:p>
            <a:pPr algn="l">
              <a:lnSpc>
                <a:spcPts val="3503"/>
              </a:lnSpc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DT</a:t>
            </a:r>
          </a:p>
          <a:p>
            <a:pPr algn="l" marL="521615" indent="-260807" lvl="1">
              <a:lnSpc>
                <a:spcPts val="3503"/>
              </a:lnSpc>
              <a:buFont typeface="Arial"/>
              <a:buChar char="•"/>
            </a:pPr>
            <a:r>
              <a:rPr lang="en-US" sz="2416" spc="60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DTOutput(), renderDT(), datatable()</a:t>
            </a:r>
          </a:p>
          <a:p>
            <a:pPr algn="l">
              <a:lnSpc>
                <a:spcPts val="3503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45202" y="214617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6" y="0"/>
                </a:lnTo>
                <a:lnTo>
                  <a:pt x="1384416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331437" y="274136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260000" y="9407407"/>
            <a:ext cx="1066046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659803" y="-1364524"/>
            <a:ext cx="4082042" cy="3547665"/>
          </a:xfrm>
          <a:custGeom>
            <a:avLst/>
            <a:gdLst/>
            <a:ahLst/>
            <a:cxnLst/>
            <a:rect r="r" b="b" t="t" l="l"/>
            <a:pathLst>
              <a:path h="3547665" w="4082042">
                <a:moveTo>
                  <a:pt x="0" y="0"/>
                </a:moveTo>
                <a:lnTo>
                  <a:pt x="4082042" y="0"/>
                </a:lnTo>
                <a:lnTo>
                  <a:pt x="4082042" y="3547666"/>
                </a:lnTo>
                <a:lnTo>
                  <a:pt x="0" y="3547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173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Komponen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4173" y="1883167"/>
            <a:ext cx="493999" cy="468681"/>
          </a:xfrm>
          <a:custGeom>
            <a:avLst/>
            <a:gdLst/>
            <a:ahLst/>
            <a:cxnLst/>
            <a:rect r="r" b="b" t="t" l="l"/>
            <a:pathLst>
              <a:path h="468681" w="493999">
                <a:moveTo>
                  <a:pt x="0" y="0"/>
                </a:moveTo>
                <a:lnTo>
                  <a:pt x="493999" y="0"/>
                </a:lnTo>
                <a:lnTo>
                  <a:pt x="493999" y="468681"/>
                </a:lnTo>
                <a:lnTo>
                  <a:pt x="0" y="46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362" y="1935173"/>
            <a:ext cx="4302647" cy="87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b="true" sz="2438" spc="60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PENGOLAHAN DATA &amp; VISUALISASI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172" y="2917442"/>
            <a:ext cx="5169912" cy="425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</a:t>
            </a: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idyverse</a:t>
            </a:r>
          </a:p>
          <a:p>
            <a:pPr algn="l" marL="500099" indent="-250050" lvl="1">
              <a:lnSpc>
                <a:spcPts val="3358"/>
              </a:lnSpc>
              <a:buFont typeface="Arial"/>
              <a:buChar char="•"/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mutate(), select(), drop_na(), pivot_longer(), summarize()</a:t>
            </a:r>
          </a:p>
          <a:p>
            <a:pPr algn="l">
              <a:lnSpc>
                <a:spcPts val="3358"/>
              </a:lnSpc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readr</a:t>
            </a:r>
          </a:p>
          <a:p>
            <a:pPr algn="l" marL="500099" indent="-250050" lvl="1">
              <a:lnSpc>
                <a:spcPts val="3358"/>
              </a:lnSpc>
              <a:buFont typeface="Arial"/>
              <a:buChar char="•"/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read_csv</a:t>
            </a: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()</a:t>
            </a:r>
          </a:p>
          <a:p>
            <a:pPr algn="l">
              <a:lnSpc>
                <a:spcPts val="3358"/>
              </a:lnSpc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tsib</a:t>
            </a: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ble</a:t>
            </a:r>
          </a:p>
          <a:p>
            <a:pPr algn="l" marL="500099" indent="-250050" lvl="1">
              <a:lnSpc>
                <a:spcPts val="3358"/>
              </a:lnSpc>
              <a:buFont typeface="Arial"/>
              <a:buChar char="•"/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as_tsibble()</a:t>
            </a:r>
          </a:p>
          <a:p>
            <a:pPr algn="l">
              <a:lnSpc>
                <a:spcPts val="3358"/>
              </a:lnSpc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</a:t>
            </a: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l</a:t>
            </a: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ider</a:t>
            </a:r>
          </a:p>
          <a:p>
            <a:pPr algn="l" marL="500099" indent="-250050" lvl="1">
              <a:lnSpc>
                <a:spcPts val="3358"/>
              </a:lnSpc>
              <a:buFont typeface="Arial"/>
              <a:buChar char="•"/>
            </a:pPr>
            <a:r>
              <a:rPr lang="en-US" sz="2316" spc="57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slide_dbl()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767" y="610758"/>
            <a:ext cx="10094458" cy="83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5"/>
              </a:lnSpc>
              <a:spcBef>
                <a:spcPct val="0"/>
              </a:spcBef>
            </a:pPr>
            <a:r>
              <a:rPr lang="en-US" sz="6632" spc="-132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KOMPONEN</a:t>
            </a:r>
            <a:r>
              <a:rPr lang="en-US" sz="6632" spc="-132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 RSHINY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16154" y="1883167"/>
            <a:ext cx="509860" cy="483730"/>
          </a:xfrm>
          <a:custGeom>
            <a:avLst/>
            <a:gdLst/>
            <a:ahLst/>
            <a:cxnLst/>
            <a:rect r="r" b="b" t="t" l="l"/>
            <a:pathLst>
              <a:path h="483730" w="509860">
                <a:moveTo>
                  <a:pt x="0" y="0"/>
                </a:moveTo>
                <a:lnTo>
                  <a:pt x="509861" y="0"/>
                </a:lnTo>
                <a:lnTo>
                  <a:pt x="509861" y="483730"/>
                </a:lnTo>
                <a:lnTo>
                  <a:pt x="0" y="483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13023" y="1938983"/>
            <a:ext cx="7007935" cy="45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b="true" sz="2516" spc="62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 FORECASTING &amp; TIME SERIES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26015" y="2574539"/>
            <a:ext cx="5531206" cy="569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fpp3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(Memuat forecast, tsibble, feasts, dll.)</a:t>
            </a:r>
          </a:p>
          <a:p>
            <a:pPr algn="l">
              <a:lnSpc>
                <a:spcPts val="3466"/>
              </a:lnSpc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forecast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au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to.arima(), summary()</a:t>
            </a:r>
          </a:p>
          <a:p>
            <a:pPr algn="l">
              <a:lnSpc>
                <a:spcPts val="3466"/>
              </a:lnSpc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urca &amp; tser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ies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adf.test()</a:t>
            </a:r>
          </a:p>
          <a:p>
            <a:pPr algn="l">
              <a:lnSpc>
                <a:spcPts val="3466"/>
              </a:lnSpc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lmtest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b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ptest()</a:t>
            </a:r>
          </a:p>
          <a:p>
            <a:pPr algn="l">
              <a:lnSpc>
                <a:spcPts val="3466"/>
              </a:lnSpc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distributional &amp; patchwork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Untuk visualisasi lanjutan dan pengolahan distribusi residual</a:t>
            </a:r>
          </a:p>
          <a:p>
            <a:pPr algn="l">
              <a:lnSpc>
                <a:spcPts val="3466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41365" y="1883503"/>
            <a:ext cx="509860" cy="483730"/>
          </a:xfrm>
          <a:custGeom>
            <a:avLst/>
            <a:gdLst/>
            <a:ahLst/>
            <a:cxnLst/>
            <a:rect r="r" b="b" t="t" l="l"/>
            <a:pathLst>
              <a:path h="483730" w="509860">
                <a:moveTo>
                  <a:pt x="0" y="0"/>
                </a:moveTo>
                <a:lnTo>
                  <a:pt x="509860" y="0"/>
                </a:lnTo>
                <a:lnTo>
                  <a:pt x="509860" y="483730"/>
                </a:lnTo>
                <a:lnTo>
                  <a:pt x="0" y="483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38234" y="1939320"/>
            <a:ext cx="7007935" cy="45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b="true" sz="2516" spc="62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DESAIN TAMBAHAN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1515" y="2574539"/>
            <a:ext cx="4568730" cy="305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Background: tags$style() dengan bg-blue.jpg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L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ogo: img(s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rc = "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logo.png")</a:t>
            </a:r>
          </a:p>
          <a:p>
            <a:pPr algn="l" marL="516156" indent="-258078" lvl="1">
              <a:lnSpc>
                <a:spcPts val="3466"/>
              </a:lnSpc>
              <a:buFont typeface="Arial"/>
              <a:buChar char="•"/>
            </a:pP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Tem</a:t>
            </a:r>
            <a:r>
              <a:rPr lang="en-US" sz="2390" spc="59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 UI: bootswatch = "flatly" (via bs_theme())</a:t>
            </a:r>
          </a:p>
          <a:p>
            <a:pPr algn="l">
              <a:lnSpc>
                <a:spcPts val="3466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40938" y="214617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16908">
            <a:off x="12092430" y="319405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50"/>
                </a:lnTo>
                <a:lnTo>
                  <a:pt x="0" y="439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02647">
            <a:off x="13371600" y="344860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4"/>
                </a:lnTo>
                <a:lnTo>
                  <a:pt x="0" y="2521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3130" y="3469505"/>
            <a:ext cx="8921229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5"/>
              </a:lnSpc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TAMPILAN </a:t>
            </a:r>
          </a:p>
          <a:p>
            <a:pPr algn="l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Tampilan 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77540" y="1975566"/>
            <a:ext cx="4831286" cy="4831286"/>
          </a:xfrm>
          <a:custGeom>
            <a:avLst/>
            <a:gdLst/>
            <a:ahLst/>
            <a:cxnLst/>
            <a:rect r="r" b="b" t="t" l="l"/>
            <a:pathLst>
              <a:path h="4831286" w="4831286">
                <a:moveTo>
                  <a:pt x="0" y="0"/>
                </a:moveTo>
                <a:lnTo>
                  <a:pt x="4831286" y="0"/>
                </a:lnTo>
                <a:lnTo>
                  <a:pt x="4831286" y="4831286"/>
                </a:lnTo>
                <a:lnTo>
                  <a:pt x="0" y="4831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74838" y="1364782"/>
            <a:ext cx="8464355" cy="8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6"/>
              </a:lnSpc>
              <a:spcBef>
                <a:spcPct val="0"/>
              </a:spcBef>
            </a:pPr>
            <a:r>
              <a:rPr lang="en-US" sz="6359" spc="-127">
                <a:solidFill>
                  <a:srgbClr val="2C5749"/>
                </a:solidFill>
                <a:latin typeface="Raleway"/>
                <a:ea typeface="Raleway"/>
                <a:cs typeface="Raleway"/>
                <a:sym typeface="Raleway"/>
              </a:rPr>
              <a:t>LOGO APLIKASI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logo aplikasi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443904"/>
            <a:ext cx="9306690" cy="300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Logo ini secara visual menyampaikan p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esan bahwa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 apl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ikasi forecasting ini c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erdas sep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erti burung hantu, berorientasi masa depan (grafik naik), dan didesain dengan energi dan kejelasan untuk membantu pengguna m</a:t>
            </a:r>
            <a:r>
              <a:rPr lang="en-US" b="true" sz="2750" spc="68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embuat keputusan berbasis data.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95730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2"/>
                </a:lnTo>
                <a:lnTo>
                  <a:pt x="0" y="244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784488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78213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97055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77722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865625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2"/>
                </a:lnTo>
                <a:lnTo>
                  <a:pt x="0" y="4536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8671" y="2400831"/>
            <a:ext cx="8144652" cy="4581366"/>
          </a:xfrm>
          <a:custGeom>
            <a:avLst/>
            <a:gdLst/>
            <a:ahLst/>
            <a:cxnLst/>
            <a:rect r="r" b="b" t="t" l="l"/>
            <a:pathLst>
              <a:path h="4581366" w="8144652">
                <a:moveTo>
                  <a:pt x="0" y="0"/>
                </a:moveTo>
                <a:lnTo>
                  <a:pt x="8144652" y="0"/>
                </a:lnTo>
                <a:lnTo>
                  <a:pt x="8144652" y="4581367"/>
                </a:lnTo>
                <a:lnTo>
                  <a:pt x="0" y="45813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45498">
            <a:off x="8715402" y="2207716"/>
            <a:ext cx="1056148" cy="1060003"/>
          </a:xfrm>
          <a:custGeom>
            <a:avLst/>
            <a:gdLst/>
            <a:ahLst/>
            <a:cxnLst/>
            <a:rect r="r" b="b" t="t" l="l"/>
            <a:pathLst>
              <a:path h="1060003" w="1056148">
                <a:moveTo>
                  <a:pt x="0" y="0"/>
                </a:moveTo>
                <a:lnTo>
                  <a:pt x="1056148" y="0"/>
                </a:lnTo>
                <a:lnTo>
                  <a:pt x="1056148" y="1060003"/>
                </a:lnTo>
                <a:lnTo>
                  <a:pt x="0" y="10600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40889" y="409309"/>
            <a:ext cx="5240300" cy="2947668"/>
          </a:xfrm>
          <a:custGeom>
            <a:avLst/>
            <a:gdLst/>
            <a:ahLst/>
            <a:cxnLst/>
            <a:rect r="r" b="b" t="t" l="l"/>
            <a:pathLst>
              <a:path h="2947668" w="5240300">
                <a:moveTo>
                  <a:pt x="0" y="0"/>
                </a:moveTo>
                <a:lnTo>
                  <a:pt x="5240299" y="0"/>
                </a:lnTo>
                <a:lnTo>
                  <a:pt x="5240299" y="2947668"/>
                </a:lnTo>
                <a:lnTo>
                  <a:pt x="0" y="29476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030556">
            <a:off x="8615926" y="5985949"/>
            <a:ext cx="1056148" cy="1060003"/>
          </a:xfrm>
          <a:custGeom>
            <a:avLst/>
            <a:gdLst/>
            <a:ahLst/>
            <a:cxnLst/>
            <a:rect r="r" b="b" t="t" l="l"/>
            <a:pathLst>
              <a:path h="1060003" w="1056148">
                <a:moveTo>
                  <a:pt x="0" y="0"/>
                </a:moveTo>
                <a:lnTo>
                  <a:pt x="1056148" y="0"/>
                </a:lnTo>
                <a:lnTo>
                  <a:pt x="1056148" y="1060003"/>
                </a:lnTo>
                <a:lnTo>
                  <a:pt x="0" y="10600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821513">
            <a:off x="8714032" y="4161513"/>
            <a:ext cx="1056148" cy="1060003"/>
          </a:xfrm>
          <a:custGeom>
            <a:avLst/>
            <a:gdLst/>
            <a:ahLst/>
            <a:cxnLst/>
            <a:rect r="r" b="b" t="t" l="l"/>
            <a:pathLst>
              <a:path h="1060003" w="1056148">
                <a:moveTo>
                  <a:pt x="0" y="0"/>
                </a:moveTo>
                <a:lnTo>
                  <a:pt x="1056148" y="0"/>
                </a:lnTo>
                <a:lnTo>
                  <a:pt x="1056148" y="1060003"/>
                </a:lnTo>
                <a:lnTo>
                  <a:pt x="0" y="10600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6155" y="2400831"/>
            <a:ext cx="8298198" cy="4667736"/>
          </a:xfrm>
          <a:custGeom>
            <a:avLst/>
            <a:gdLst/>
            <a:ahLst/>
            <a:cxnLst/>
            <a:rect r="r" b="b" t="t" l="l"/>
            <a:pathLst>
              <a:path h="4667736" w="8298198">
                <a:moveTo>
                  <a:pt x="0" y="0"/>
                </a:moveTo>
                <a:lnTo>
                  <a:pt x="8298198" y="0"/>
                </a:lnTo>
                <a:lnTo>
                  <a:pt x="8298198" y="4667736"/>
                </a:lnTo>
                <a:lnTo>
                  <a:pt x="0" y="46677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40889" y="409309"/>
            <a:ext cx="5333191" cy="2999920"/>
          </a:xfrm>
          <a:custGeom>
            <a:avLst/>
            <a:gdLst/>
            <a:ahLst/>
            <a:cxnLst/>
            <a:rect r="r" b="b" t="t" l="l"/>
            <a:pathLst>
              <a:path h="2999920" w="5333191">
                <a:moveTo>
                  <a:pt x="0" y="0"/>
                </a:moveTo>
                <a:lnTo>
                  <a:pt x="5333191" y="0"/>
                </a:lnTo>
                <a:lnTo>
                  <a:pt x="5333191" y="2999920"/>
                </a:lnTo>
                <a:lnTo>
                  <a:pt x="0" y="29999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323681" y="3141267"/>
            <a:ext cx="5596187" cy="3147855"/>
          </a:xfrm>
          <a:custGeom>
            <a:avLst/>
            <a:gdLst/>
            <a:ahLst/>
            <a:cxnLst/>
            <a:rect r="r" b="b" t="t" l="l"/>
            <a:pathLst>
              <a:path h="3147855" w="5596187">
                <a:moveTo>
                  <a:pt x="0" y="0"/>
                </a:moveTo>
                <a:lnTo>
                  <a:pt x="5596186" y="0"/>
                </a:lnTo>
                <a:lnTo>
                  <a:pt x="5596186" y="3147855"/>
                </a:lnTo>
                <a:lnTo>
                  <a:pt x="0" y="314785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65928" y="5498547"/>
            <a:ext cx="4495539" cy="2528741"/>
          </a:xfrm>
          <a:custGeom>
            <a:avLst/>
            <a:gdLst/>
            <a:ahLst/>
            <a:cxnLst/>
            <a:rect r="r" b="b" t="t" l="l"/>
            <a:pathLst>
              <a:path h="2528741" w="4495539">
                <a:moveTo>
                  <a:pt x="0" y="0"/>
                </a:moveTo>
                <a:lnTo>
                  <a:pt x="4495539" y="0"/>
                </a:lnTo>
                <a:lnTo>
                  <a:pt x="4495539" y="2528740"/>
                </a:lnTo>
                <a:lnTo>
                  <a:pt x="0" y="252874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37816" y="6471625"/>
            <a:ext cx="4091819" cy="2301648"/>
          </a:xfrm>
          <a:custGeom>
            <a:avLst/>
            <a:gdLst/>
            <a:ahLst/>
            <a:cxnLst/>
            <a:rect r="r" b="b" t="t" l="l"/>
            <a:pathLst>
              <a:path h="2301648" w="4091819">
                <a:moveTo>
                  <a:pt x="0" y="0"/>
                </a:moveTo>
                <a:lnTo>
                  <a:pt x="4091819" y="0"/>
                </a:lnTo>
                <a:lnTo>
                  <a:pt x="4091819" y="2301648"/>
                </a:lnTo>
                <a:lnTo>
                  <a:pt x="0" y="23016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537981" y="814797"/>
            <a:ext cx="6145587" cy="51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4153" spc="-83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EKSPLORASI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57085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eksplorasi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24932" y="957085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0842" y="2001837"/>
            <a:ext cx="8867721" cy="2888987"/>
          </a:xfrm>
          <a:custGeom>
            <a:avLst/>
            <a:gdLst/>
            <a:ahLst/>
            <a:cxnLst/>
            <a:rect r="r" b="b" t="t" l="l"/>
            <a:pathLst>
              <a:path h="2888987" w="8867721">
                <a:moveTo>
                  <a:pt x="0" y="0"/>
                </a:moveTo>
                <a:lnTo>
                  <a:pt x="8867721" y="0"/>
                </a:lnTo>
                <a:lnTo>
                  <a:pt x="8867721" y="2888987"/>
                </a:lnTo>
                <a:lnTo>
                  <a:pt x="0" y="2888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351" r="0" b="-6230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2576" y="3248881"/>
            <a:ext cx="8447291" cy="3283885"/>
          </a:xfrm>
          <a:custGeom>
            <a:avLst/>
            <a:gdLst/>
            <a:ahLst/>
            <a:cxnLst/>
            <a:rect r="r" b="b" t="t" l="l"/>
            <a:pathLst>
              <a:path h="3283885" w="8447291">
                <a:moveTo>
                  <a:pt x="0" y="0"/>
                </a:moveTo>
                <a:lnTo>
                  <a:pt x="8447291" y="0"/>
                </a:lnTo>
                <a:lnTo>
                  <a:pt x="8447291" y="3283885"/>
                </a:lnTo>
                <a:lnTo>
                  <a:pt x="0" y="32838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0842" y="4930315"/>
            <a:ext cx="8867721" cy="2427539"/>
          </a:xfrm>
          <a:custGeom>
            <a:avLst/>
            <a:gdLst/>
            <a:ahLst/>
            <a:cxnLst/>
            <a:rect r="r" b="b" t="t" l="l"/>
            <a:pathLst>
              <a:path h="2427539" w="8867721">
                <a:moveTo>
                  <a:pt x="0" y="0"/>
                </a:moveTo>
                <a:lnTo>
                  <a:pt x="8867721" y="0"/>
                </a:lnTo>
                <a:lnTo>
                  <a:pt x="8867721" y="2427539"/>
                </a:lnTo>
                <a:lnTo>
                  <a:pt x="0" y="2427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UJI STASIONERITAS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uji stasioneritas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2353" y="2081534"/>
            <a:ext cx="7780391" cy="4376470"/>
          </a:xfrm>
          <a:custGeom>
            <a:avLst/>
            <a:gdLst/>
            <a:ahLst/>
            <a:cxnLst/>
            <a:rect r="r" b="b" t="t" l="l"/>
            <a:pathLst>
              <a:path h="4376470" w="7780391">
                <a:moveTo>
                  <a:pt x="0" y="0"/>
                </a:moveTo>
                <a:lnTo>
                  <a:pt x="7780392" y="0"/>
                </a:lnTo>
                <a:lnTo>
                  <a:pt x="7780392" y="4376470"/>
                </a:lnTo>
                <a:lnTo>
                  <a:pt x="0" y="43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25255" y="2081534"/>
            <a:ext cx="7780391" cy="4376470"/>
          </a:xfrm>
          <a:custGeom>
            <a:avLst/>
            <a:gdLst/>
            <a:ahLst/>
            <a:cxnLst/>
            <a:rect r="r" b="b" t="t" l="l"/>
            <a:pathLst>
              <a:path h="4376470" w="7780391">
                <a:moveTo>
                  <a:pt x="0" y="0"/>
                </a:moveTo>
                <a:lnTo>
                  <a:pt x="7780392" y="0"/>
                </a:lnTo>
                <a:lnTo>
                  <a:pt x="7780392" y="4376470"/>
                </a:lnTo>
                <a:lnTo>
                  <a:pt x="0" y="43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2353" y="2067736"/>
            <a:ext cx="7780391" cy="4376470"/>
          </a:xfrm>
          <a:custGeom>
            <a:avLst/>
            <a:gdLst/>
            <a:ahLst/>
            <a:cxnLst/>
            <a:rect r="r" b="b" t="t" l="l"/>
            <a:pathLst>
              <a:path h="4376470" w="7780391">
                <a:moveTo>
                  <a:pt x="0" y="0"/>
                </a:moveTo>
                <a:lnTo>
                  <a:pt x="7780392" y="0"/>
                </a:lnTo>
                <a:lnTo>
                  <a:pt x="7780392" y="4376470"/>
                </a:lnTo>
                <a:lnTo>
                  <a:pt x="0" y="43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25255" y="2067736"/>
            <a:ext cx="7780391" cy="4376470"/>
          </a:xfrm>
          <a:custGeom>
            <a:avLst/>
            <a:gdLst/>
            <a:ahLst/>
            <a:cxnLst/>
            <a:rect r="r" b="b" t="t" l="l"/>
            <a:pathLst>
              <a:path h="4376470" w="7780391">
                <a:moveTo>
                  <a:pt x="0" y="0"/>
                </a:moveTo>
                <a:lnTo>
                  <a:pt x="7780392" y="0"/>
                </a:lnTo>
                <a:lnTo>
                  <a:pt x="7780392" y="4376470"/>
                </a:lnTo>
                <a:lnTo>
                  <a:pt x="0" y="43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25255" y="5656262"/>
            <a:ext cx="3187319" cy="2199166"/>
          </a:xfrm>
          <a:custGeom>
            <a:avLst/>
            <a:gdLst/>
            <a:ahLst/>
            <a:cxnLst/>
            <a:rect r="r" b="b" t="t" l="l"/>
            <a:pathLst>
              <a:path h="2199166" w="3187319">
                <a:moveTo>
                  <a:pt x="0" y="0"/>
                </a:moveTo>
                <a:lnTo>
                  <a:pt x="3187319" y="0"/>
                </a:lnTo>
                <a:lnTo>
                  <a:pt x="3187319" y="2199166"/>
                </a:lnTo>
                <a:lnTo>
                  <a:pt x="0" y="21991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25255" y="5656262"/>
            <a:ext cx="7780391" cy="2334117"/>
          </a:xfrm>
          <a:custGeom>
            <a:avLst/>
            <a:gdLst/>
            <a:ahLst/>
            <a:cxnLst/>
            <a:rect r="r" b="b" t="t" l="l"/>
            <a:pathLst>
              <a:path h="2334117" w="7780391">
                <a:moveTo>
                  <a:pt x="0" y="0"/>
                </a:moveTo>
                <a:lnTo>
                  <a:pt x="7780392" y="0"/>
                </a:lnTo>
                <a:lnTo>
                  <a:pt x="7780392" y="2334118"/>
                </a:lnTo>
                <a:lnTo>
                  <a:pt x="0" y="23341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37981" y="848512"/>
            <a:ext cx="1025267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DETAIL DAN DIAGNOSTIK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020057"/>
            <a:ext cx="3018561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detail dan diagnostik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19844" y="1686270"/>
            <a:ext cx="10446233" cy="5876006"/>
          </a:xfrm>
          <a:custGeom>
            <a:avLst/>
            <a:gdLst/>
            <a:ahLst/>
            <a:cxnLst/>
            <a:rect r="r" b="b" t="t" l="l"/>
            <a:pathLst>
              <a:path h="5876006" w="10446233">
                <a:moveTo>
                  <a:pt x="0" y="0"/>
                </a:moveTo>
                <a:lnTo>
                  <a:pt x="10446233" y="0"/>
                </a:lnTo>
                <a:lnTo>
                  <a:pt x="10446233" y="5876006"/>
                </a:lnTo>
                <a:lnTo>
                  <a:pt x="0" y="5876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HASIL</a:t>
            </a: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 FORECAST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hasil forecast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3262" y="954159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KELOMPOK 2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81350">
            <a:off x="9995973" y="7771229"/>
            <a:ext cx="2639584" cy="2694466"/>
          </a:xfrm>
          <a:custGeom>
            <a:avLst/>
            <a:gdLst/>
            <a:ahLst/>
            <a:cxnLst/>
            <a:rect r="r" b="b" t="t" l="l"/>
            <a:pathLst>
              <a:path h="2694466" w="2639584">
                <a:moveTo>
                  <a:pt x="0" y="0"/>
                </a:moveTo>
                <a:lnTo>
                  <a:pt x="2639585" y="0"/>
                </a:lnTo>
                <a:lnTo>
                  <a:pt x="2639585" y="2694466"/>
                </a:lnTo>
                <a:lnTo>
                  <a:pt x="0" y="2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1457" y="7306552"/>
            <a:ext cx="1146552" cy="1422749"/>
            <a:chOff x="0" y="0"/>
            <a:chExt cx="1528736" cy="1896999"/>
          </a:xfrm>
        </p:grpSpPr>
        <p:sp>
          <p:nvSpPr>
            <p:cNvPr name="Freeform 6" id="6"/>
            <p:cNvSpPr/>
            <p:nvPr/>
          </p:nvSpPr>
          <p:spPr>
            <a:xfrm flipH="false" flipV="false" rot="2079848">
              <a:off x="364245" y="32373"/>
              <a:ext cx="207182" cy="299105"/>
            </a:xfrm>
            <a:custGeom>
              <a:avLst/>
              <a:gdLst/>
              <a:ahLst/>
              <a:cxnLst/>
              <a:rect r="r" b="b" t="t" l="l"/>
              <a:pathLst>
                <a:path h="299105" w="207182">
                  <a:moveTo>
                    <a:pt x="0" y="0"/>
                  </a:moveTo>
                  <a:lnTo>
                    <a:pt x="207182" y="0"/>
                  </a:lnTo>
                  <a:lnTo>
                    <a:pt x="207182" y="299105"/>
                  </a:lnTo>
                  <a:lnTo>
                    <a:pt x="0" y="299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577709">
              <a:off x="385117" y="609320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079848">
              <a:off x="96478" y="1271584"/>
              <a:ext cx="370947" cy="455020"/>
            </a:xfrm>
            <a:custGeom>
              <a:avLst/>
              <a:gdLst/>
              <a:ahLst/>
              <a:cxnLst/>
              <a:rect r="r" b="b" t="t" l="l"/>
              <a:pathLst>
                <a:path h="455020" w="370947">
                  <a:moveTo>
                    <a:pt x="0" y="0"/>
                  </a:moveTo>
                  <a:lnTo>
                    <a:pt x="370947" y="0"/>
                  </a:lnTo>
                  <a:lnTo>
                    <a:pt x="370947" y="455021"/>
                  </a:lnTo>
                  <a:lnTo>
                    <a:pt x="0" y="455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2079848">
              <a:off x="1012604" y="1322672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1" y="0"/>
                  </a:lnTo>
                  <a:lnTo>
                    <a:pt x="409601" y="502434"/>
                  </a:lnTo>
                  <a:lnTo>
                    <a:pt x="0" y="50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21504" y="2787934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21504" y="4805472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64911" y="3341182"/>
            <a:ext cx="5342265" cy="4526356"/>
          </a:xfrm>
          <a:custGeom>
            <a:avLst/>
            <a:gdLst/>
            <a:ahLst/>
            <a:cxnLst/>
            <a:rect r="r" b="b" t="t" l="l"/>
            <a:pathLst>
              <a:path h="4526356" w="5342265">
                <a:moveTo>
                  <a:pt x="0" y="0"/>
                </a:moveTo>
                <a:lnTo>
                  <a:pt x="5342265" y="0"/>
                </a:lnTo>
                <a:lnTo>
                  <a:pt x="5342265" y="4526355"/>
                </a:lnTo>
                <a:lnTo>
                  <a:pt x="0" y="4526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9828">
            <a:off x="12058030" y="2491033"/>
            <a:ext cx="4418661" cy="5159796"/>
          </a:xfrm>
          <a:custGeom>
            <a:avLst/>
            <a:gdLst/>
            <a:ahLst/>
            <a:cxnLst/>
            <a:rect r="r" b="b" t="t" l="l"/>
            <a:pathLst>
              <a:path h="5159796" w="4418661">
                <a:moveTo>
                  <a:pt x="0" y="0"/>
                </a:moveTo>
                <a:lnTo>
                  <a:pt x="4418662" y="0"/>
                </a:lnTo>
                <a:lnTo>
                  <a:pt x="4418662" y="5159795"/>
                </a:lnTo>
                <a:lnTo>
                  <a:pt x="0" y="5159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52248" y="2981583"/>
            <a:ext cx="8354225" cy="379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Siti Fadilah Nurkhotimah (1314623019)</a:t>
            </a:r>
          </a:p>
          <a:p>
            <a:pPr algn="just">
              <a:lnSpc>
                <a:spcPts val="2750"/>
              </a:lnSpc>
            </a:pPr>
          </a:p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Alfachino Maulana (1314623043)</a:t>
            </a:r>
          </a:p>
          <a:p>
            <a:pPr algn="just">
              <a:lnSpc>
                <a:spcPts val="2750"/>
              </a:lnSpc>
            </a:pPr>
          </a:p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Ayda Syifa Ul Aliyah (1314623064)</a:t>
            </a:r>
          </a:p>
          <a:p>
            <a:pPr algn="just">
              <a:lnSpc>
                <a:spcPts val="2750"/>
              </a:lnSpc>
            </a:pPr>
          </a:p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Rachmawati Tefaaulia (1314623066)</a:t>
            </a:r>
          </a:p>
          <a:p>
            <a:pPr algn="just">
              <a:lnSpc>
                <a:spcPts val="2750"/>
              </a:lnSpc>
            </a:pPr>
          </a:p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Oki Ramadhan Pramono (1314623067)</a:t>
            </a:r>
          </a:p>
          <a:p>
            <a:pPr algn="just">
              <a:lnSpc>
                <a:spcPts val="2750"/>
              </a:lnSpc>
            </a:pPr>
          </a:p>
          <a:p>
            <a:pPr algn="just">
              <a:lnSpc>
                <a:spcPts val="2750"/>
              </a:lnSpc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Septiani Amalia Wulandari (1314623069)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827108">
            <a:off x="15775034" y="559463"/>
            <a:ext cx="3568258" cy="1637739"/>
          </a:xfrm>
          <a:custGeom>
            <a:avLst/>
            <a:gdLst/>
            <a:ahLst/>
            <a:cxnLst/>
            <a:rect r="r" b="b" t="t" l="l"/>
            <a:pathLst>
              <a:path h="1637739" w="3568258">
                <a:moveTo>
                  <a:pt x="0" y="0"/>
                </a:moveTo>
                <a:lnTo>
                  <a:pt x="3568258" y="0"/>
                </a:lnTo>
                <a:lnTo>
                  <a:pt x="3568258" y="1637739"/>
                </a:lnTo>
                <a:lnTo>
                  <a:pt x="0" y="1637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201032"/>
            <a:ext cx="610645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 strike="noStrike" u="none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Universitas Negeri Jakarta | Statistika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77087" y="9201032"/>
            <a:ext cx="316543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AutoShape 21" id="21"/>
          <p:cNvSpPr/>
          <p:nvPr/>
        </p:nvSpPr>
        <p:spPr>
          <a:xfrm>
            <a:off x="7256271" y="9407407"/>
            <a:ext cx="669699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921504" y="3439728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60"/>
                </a:lnTo>
                <a:lnTo>
                  <a:pt x="0" y="576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921504" y="4091523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921504" y="5519421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921504" y="6142515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10" y="0"/>
                </a:lnTo>
                <a:lnTo>
                  <a:pt x="607810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78913" y="7937758"/>
            <a:ext cx="3565254" cy="553225"/>
            <a:chOff x="0" y="0"/>
            <a:chExt cx="1439444" cy="2233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9444" cy="223360"/>
            </a:xfrm>
            <a:custGeom>
              <a:avLst/>
              <a:gdLst/>
              <a:ahLst/>
              <a:cxnLst/>
              <a:rect r="r" b="b" t="t" l="l"/>
              <a:pathLst>
                <a:path h="223360" w="1439444">
                  <a:moveTo>
                    <a:pt x="110746" y="0"/>
                  </a:moveTo>
                  <a:lnTo>
                    <a:pt x="1328697" y="0"/>
                  </a:lnTo>
                  <a:cubicBezTo>
                    <a:pt x="1358069" y="0"/>
                    <a:pt x="1386238" y="11668"/>
                    <a:pt x="1407007" y="32437"/>
                  </a:cubicBezTo>
                  <a:cubicBezTo>
                    <a:pt x="1427776" y="53206"/>
                    <a:pt x="1439444" y="81374"/>
                    <a:pt x="1439444" y="110746"/>
                  </a:cubicBezTo>
                  <a:lnTo>
                    <a:pt x="1439444" y="112614"/>
                  </a:lnTo>
                  <a:cubicBezTo>
                    <a:pt x="1439444" y="173778"/>
                    <a:pt x="1389861" y="223360"/>
                    <a:pt x="1328697" y="223360"/>
                  </a:cubicBezTo>
                  <a:lnTo>
                    <a:pt x="110746" y="223360"/>
                  </a:lnTo>
                  <a:cubicBezTo>
                    <a:pt x="81374" y="223360"/>
                    <a:pt x="53206" y="211693"/>
                    <a:pt x="32437" y="190924"/>
                  </a:cubicBezTo>
                  <a:cubicBezTo>
                    <a:pt x="11668" y="170155"/>
                    <a:pt x="0" y="141986"/>
                    <a:pt x="0" y="112614"/>
                  </a:cubicBezTo>
                  <a:lnTo>
                    <a:pt x="0" y="110746"/>
                  </a:lnTo>
                  <a:cubicBezTo>
                    <a:pt x="0" y="81374"/>
                    <a:pt x="11668" y="53206"/>
                    <a:pt x="32437" y="32437"/>
                  </a:cubicBezTo>
                  <a:cubicBezTo>
                    <a:pt x="53206" y="11668"/>
                    <a:pt x="81374" y="0"/>
                    <a:pt x="110746" y="0"/>
                  </a:cubicBezTo>
                  <a:close/>
                </a:path>
              </a:pathLst>
            </a:custGeom>
            <a:solidFill>
              <a:srgbClr val="B4540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439444" cy="280510"/>
            </a:xfrm>
            <a:prstGeom prst="rect">
              <a:avLst/>
            </a:prstGeom>
          </p:spPr>
          <p:txBody>
            <a:bodyPr anchor="ctr" rtlCol="false" tIns="54526" lIns="54526" bIns="54526" rIns="54526"/>
            <a:lstStyle/>
            <a:p>
              <a:pPr algn="ctr">
                <a:lnSpc>
                  <a:spcPts val="29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84282" y="8037897"/>
            <a:ext cx="2754516" cy="325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3"/>
              </a:lnSpc>
              <a:spcBef>
                <a:spcPct val="0"/>
              </a:spcBef>
            </a:pPr>
            <a:r>
              <a:rPr lang="en-US" sz="1823" spc="182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Statistika 2023 B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10369" y="1686270"/>
            <a:ext cx="10208757" cy="6706753"/>
            <a:chOff x="0" y="0"/>
            <a:chExt cx="13611676" cy="894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96142" cy="7069994"/>
            </a:xfrm>
            <a:custGeom>
              <a:avLst/>
              <a:gdLst/>
              <a:ahLst/>
              <a:cxnLst/>
              <a:rect r="r" b="b" t="t" l="l"/>
              <a:pathLst>
                <a:path h="7069994" w="13596142">
                  <a:moveTo>
                    <a:pt x="0" y="0"/>
                  </a:moveTo>
                  <a:lnTo>
                    <a:pt x="13596142" y="0"/>
                  </a:lnTo>
                  <a:lnTo>
                    <a:pt x="13596142" y="7069994"/>
                  </a:lnTo>
                  <a:lnTo>
                    <a:pt x="0" y="7069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534" y="7089862"/>
              <a:ext cx="13596142" cy="1852474"/>
            </a:xfrm>
            <a:custGeom>
              <a:avLst/>
              <a:gdLst/>
              <a:ahLst/>
              <a:cxnLst/>
              <a:rect r="r" b="b" t="t" l="l"/>
              <a:pathLst>
                <a:path h="1852474" w="13596142">
                  <a:moveTo>
                    <a:pt x="0" y="0"/>
                  </a:moveTo>
                  <a:lnTo>
                    <a:pt x="13596142" y="0"/>
                  </a:lnTo>
                  <a:lnTo>
                    <a:pt x="13596142" y="1852475"/>
                  </a:lnTo>
                  <a:lnTo>
                    <a:pt x="0" y="1852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TABEL</a:t>
            </a: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HASIL</a:t>
            </a: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 FORECAST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tabel hasil forecast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7694" y="2422052"/>
            <a:ext cx="8315430" cy="4677430"/>
          </a:xfrm>
          <a:custGeom>
            <a:avLst/>
            <a:gdLst/>
            <a:ahLst/>
            <a:cxnLst/>
            <a:rect r="r" b="b" t="t" l="l"/>
            <a:pathLst>
              <a:path h="4677430" w="8315430">
                <a:moveTo>
                  <a:pt x="0" y="0"/>
                </a:moveTo>
                <a:lnTo>
                  <a:pt x="8315430" y="0"/>
                </a:lnTo>
                <a:lnTo>
                  <a:pt x="8315430" y="4677430"/>
                </a:lnTo>
                <a:lnTo>
                  <a:pt x="0" y="4677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4322" y="2431746"/>
            <a:ext cx="8298198" cy="4667736"/>
          </a:xfrm>
          <a:custGeom>
            <a:avLst/>
            <a:gdLst/>
            <a:ahLst/>
            <a:cxnLst/>
            <a:rect r="r" b="b" t="t" l="l"/>
            <a:pathLst>
              <a:path h="4667736" w="8298198">
                <a:moveTo>
                  <a:pt x="0" y="0"/>
                </a:moveTo>
                <a:lnTo>
                  <a:pt x="8298198" y="0"/>
                </a:lnTo>
                <a:lnTo>
                  <a:pt x="8298198" y="4667736"/>
                </a:lnTo>
                <a:lnTo>
                  <a:pt x="0" y="4667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TENTANG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tentang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16908">
            <a:off x="12092430" y="319405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50"/>
                </a:lnTo>
                <a:lnTo>
                  <a:pt x="0" y="439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02647">
            <a:off x="13371600" y="344860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4"/>
                </a:lnTo>
                <a:lnTo>
                  <a:pt x="0" y="2521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19299" y="3147609"/>
            <a:ext cx="3719495" cy="2092216"/>
          </a:xfrm>
          <a:custGeom>
            <a:avLst/>
            <a:gdLst/>
            <a:ahLst/>
            <a:cxnLst/>
            <a:rect r="r" b="b" t="t" l="l"/>
            <a:pathLst>
              <a:path h="2092216" w="3719495">
                <a:moveTo>
                  <a:pt x="0" y="0"/>
                </a:moveTo>
                <a:lnTo>
                  <a:pt x="3719495" y="0"/>
                </a:lnTo>
                <a:lnTo>
                  <a:pt x="3719495" y="2092216"/>
                </a:lnTo>
                <a:lnTo>
                  <a:pt x="0" y="209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27145" y="3671747"/>
            <a:ext cx="8921229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 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GITHUB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84201" y="1519005"/>
            <a:ext cx="8519598" cy="6451954"/>
          </a:xfrm>
          <a:custGeom>
            <a:avLst/>
            <a:gdLst/>
            <a:ahLst/>
            <a:cxnLst/>
            <a:rect r="r" b="b" t="t" l="l"/>
            <a:pathLst>
              <a:path h="6451954" w="8519598">
                <a:moveTo>
                  <a:pt x="0" y="0"/>
                </a:moveTo>
                <a:lnTo>
                  <a:pt x="8519598" y="0"/>
                </a:lnTo>
                <a:lnTo>
                  <a:pt x="8519598" y="6451954"/>
                </a:lnTo>
                <a:lnTo>
                  <a:pt x="0" y="64519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CONTRIBUTORS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Contributors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08294" y="1686270"/>
            <a:ext cx="10264302" cy="6073433"/>
          </a:xfrm>
          <a:custGeom>
            <a:avLst/>
            <a:gdLst/>
            <a:ahLst/>
            <a:cxnLst/>
            <a:rect r="r" b="b" t="t" l="l"/>
            <a:pathLst>
              <a:path h="6073433" w="10264302">
                <a:moveTo>
                  <a:pt x="0" y="0"/>
                </a:moveTo>
                <a:lnTo>
                  <a:pt x="10264301" y="0"/>
                </a:lnTo>
                <a:lnTo>
                  <a:pt x="10264301" y="6073433"/>
                </a:lnTo>
                <a:lnTo>
                  <a:pt x="0" y="60734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7981" y="848512"/>
            <a:ext cx="8352712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CUPLIKAN HISTORY COMMIT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History Commit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84424" y="3510579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737" y="1889276"/>
            <a:ext cx="9337749" cy="5028484"/>
          </a:xfrm>
          <a:custGeom>
            <a:avLst/>
            <a:gdLst/>
            <a:ahLst/>
            <a:cxnLst/>
            <a:rect r="r" b="b" t="t" l="l"/>
            <a:pathLst>
              <a:path h="5028484" w="9337749">
                <a:moveTo>
                  <a:pt x="0" y="0"/>
                </a:moveTo>
                <a:lnTo>
                  <a:pt x="9337749" y="0"/>
                </a:lnTo>
                <a:lnTo>
                  <a:pt x="9337749" y="5028484"/>
                </a:lnTo>
                <a:lnTo>
                  <a:pt x="0" y="5028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62336" y="1889276"/>
            <a:ext cx="8756010" cy="5028484"/>
          </a:xfrm>
          <a:custGeom>
            <a:avLst/>
            <a:gdLst/>
            <a:ahLst/>
            <a:cxnLst/>
            <a:rect r="r" b="b" t="t" l="l"/>
            <a:pathLst>
              <a:path h="5028484" w="8756010">
                <a:moveTo>
                  <a:pt x="0" y="0"/>
                </a:moveTo>
                <a:lnTo>
                  <a:pt x="8756010" y="0"/>
                </a:lnTo>
                <a:lnTo>
                  <a:pt x="8756010" y="5028484"/>
                </a:lnTo>
                <a:lnTo>
                  <a:pt x="0" y="5028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37981" y="848512"/>
            <a:ext cx="8249157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CUPLIKAN HISTORY COMMIT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History Commit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924264" y="258022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6" y="0"/>
                </a:lnTo>
                <a:lnTo>
                  <a:pt x="5354086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95520" y="3358900"/>
            <a:ext cx="4611573" cy="2594010"/>
          </a:xfrm>
          <a:custGeom>
            <a:avLst/>
            <a:gdLst/>
            <a:ahLst/>
            <a:cxnLst/>
            <a:rect r="r" b="b" t="t" l="l"/>
            <a:pathLst>
              <a:path h="2594010" w="4611573">
                <a:moveTo>
                  <a:pt x="0" y="0"/>
                </a:moveTo>
                <a:lnTo>
                  <a:pt x="4611573" y="0"/>
                </a:lnTo>
                <a:lnTo>
                  <a:pt x="4611573" y="2594010"/>
                </a:lnTo>
                <a:lnTo>
                  <a:pt x="0" y="2594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7981" y="848512"/>
            <a:ext cx="6824356" cy="57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7"/>
              </a:lnSpc>
              <a:spcBef>
                <a:spcPct val="0"/>
              </a:spcBef>
            </a:pPr>
            <a:r>
              <a:rPr lang="en-US" b="true" sz="4612" spc="-92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LINK PROJEK 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tentang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76474" y="8145299"/>
            <a:ext cx="1082075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20"/>
              </a:lnSpc>
              <a:spcBef>
                <a:spcPct val="0"/>
              </a:spcBef>
            </a:pPr>
            <a:r>
              <a:rPr lang="en-US" b="true" sz="2000" spc="-40" u="sng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  <a:hlinkClick r:id="rId14" tooltip="https://github.com/AlfachinoM/Komstat_Kelompok-2_Statistika_2023B"/>
              </a:rPr>
              <a:t>HTTPS://GITHUB.COM/ALFACHINOM/KOMSTAT_KELOMPOK-2_STATISTIKA_2023B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49982">
            <a:off x="712787" y="7587488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2783">
            <a:off x="3270424" y="7977162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8"/>
                </a:lnTo>
                <a:lnTo>
                  <a:pt x="0" y="22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5078">
            <a:off x="2277912" y="8119860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6"/>
                </a:lnTo>
                <a:lnTo>
                  <a:pt x="0" y="53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3194517" y="8412317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0" y="0"/>
                </a:lnTo>
                <a:lnTo>
                  <a:pt x="307200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6291" y="2355019"/>
            <a:ext cx="9650787" cy="49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5"/>
              </a:lnSpc>
            </a:pPr>
            <a:r>
              <a:rPr lang="en-US" b="true" sz="10500" spc="-210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DEMO</a:t>
            </a:r>
          </a:p>
          <a:p>
            <a:pPr algn="l" marL="0" indent="0" lvl="0">
              <a:lnSpc>
                <a:spcPts val="9555"/>
              </a:lnSpc>
              <a:spcBef>
                <a:spcPct val="0"/>
              </a:spcBef>
            </a:pPr>
            <a:r>
              <a:rPr lang="en-US" b="true" sz="10500" spc="-210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DASHBOARD</a:t>
            </a:r>
          </a:p>
          <a:p>
            <a:pPr algn="l" marL="0" indent="0" lvl="0">
              <a:lnSpc>
                <a:spcPts val="9555"/>
              </a:lnSpc>
              <a:spcBef>
                <a:spcPct val="0"/>
              </a:spcBef>
            </a:pPr>
            <a:r>
              <a:rPr lang="en-US" b="true" sz="10500" spc="-210" strike="noStrike" u="none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FORECASTINGARIMA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Tampilan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443502" y="600582"/>
            <a:ext cx="2320089" cy="2539557"/>
          </a:xfrm>
          <a:custGeom>
            <a:avLst/>
            <a:gdLst/>
            <a:ahLst/>
            <a:cxnLst/>
            <a:rect r="r" b="b" t="t" l="l"/>
            <a:pathLst>
              <a:path h="2539557" w="2320089">
                <a:moveTo>
                  <a:pt x="0" y="0"/>
                </a:moveTo>
                <a:lnTo>
                  <a:pt x="2320089" y="0"/>
                </a:lnTo>
                <a:lnTo>
                  <a:pt x="2320089" y="2539557"/>
                </a:lnTo>
                <a:lnTo>
                  <a:pt x="0" y="2539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79198" y="2665226"/>
            <a:ext cx="5436274" cy="4606007"/>
          </a:xfrm>
          <a:custGeom>
            <a:avLst/>
            <a:gdLst/>
            <a:ahLst/>
            <a:cxnLst/>
            <a:rect r="r" b="b" t="t" l="l"/>
            <a:pathLst>
              <a:path h="4606007" w="5436274">
                <a:moveTo>
                  <a:pt x="0" y="0"/>
                </a:moveTo>
                <a:lnTo>
                  <a:pt x="5436274" y="0"/>
                </a:lnTo>
                <a:lnTo>
                  <a:pt x="5436274" y="4606007"/>
                </a:lnTo>
                <a:lnTo>
                  <a:pt x="0" y="460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92644" y="2078794"/>
            <a:ext cx="4425827" cy="5361685"/>
          </a:xfrm>
          <a:custGeom>
            <a:avLst/>
            <a:gdLst/>
            <a:ahLst/>
            <a:cxnLst/>
            <a:rect r="r" b="b" t="t" l="l"/>
            <a:pathLst>
              <a:path h="5361685" w="4425827">
                <a:moveTo>
                  <a:pt x="0" y="0"/>
                </a:moveTo>
                <a:lnTo>
                  <a:pt x="4425827" y="0"/>
                </a:lnTo>
                <a:lnTo>
                  <a:pt x="4425827" y="5361685"/>
                </a:lnTo>
                <a:lnTo>
                  <a:pt x="0" y="5361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8048" y="3439127"/>
            <a:ext cx="12051903" cy="148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5"/>
              </a:lnSpc>
              <a:spcBef>
                <a:spcPct val="0"/>
              </a:spcBef>
            </a:pPr>
            <a:r>
              <a:rPr lang="en-US" b="true" sz="11973" spc="-239">
                <a:solidFill>
                  <a:srgbClr val="2C5749"/>
                </a:solidFill>
                <a:latin typeface="Raleway Bold"/>
                <a:ea typeface="Raleway Bold"/>
                <a:cs typeface="Raleway Bold"/>
                <a:sym typeface="Raleway Bold"/>
              </a:rPr>
              <a:t>TERIMA KASIH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273115">
            <a:off x="15451019" y="-1038244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09845">
            <a:off x="-482856" y="5325506"/>
            <a:ext cx="2155755" cy="2693748"/>
            <a:chOff x="0" y="0"/>
            <a:chExt cx="2874340" cy="3591664"/>
          </a:xfrm>
        </p:grpSpPr>
        <p:sp>
          <p:nvSpPr>
            <p:cNvPr name="Freeform 5" id="5"/>
            <p:cNvSpPr/>
            <p:nvPr/>
          </p:nvSpPr>
          <p:spPr>
            <a:xfrm flipH="false" flipV="false" rot="4446401">
              <a:off x="2076512" y="2364915"/>
              <a:ext cx="256970" cy="370983"/>
            </a:xfrm>
            <a:custGeom>
              <a:avLst/>
              <a:gdLst/>
              <a:ahLst/>
              <a:cxnLst/>
              <a:rect r="r" b="b" t="t" l="l"/>
              <a:pathLst>
                <a:path h="370983" w="256970">
                  <a:moveTo>
                    <a:pt x="0" y="0"/>
                  </a:moveTo>
                  <a:lnTo>
                    <a:pt x="256970" y="0"/>
                  </a:lnTo>
                  <a:lnTo>
                    <a:pt x="256970" y="370984"/>
                  </a:lnTo>
                  <a:lnTo>
                    <a:pt x="0" y="370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4446401">
              <a:off x="1234228" y="1302346"/>
              <a:ext cx="288065" cy="353354"/>
            </a:xfrm>
            <a:custGeom>
              <a:avLst/>
              <a:gdLst/>
              <a:ahLst/>
              <a:cxnLst/>
              <a:rect r="r" b="b" t="t" l="l"/>
              <a:pathLst>
                <a:path h="353354" w="288065">
                  <a:moveTo>
                    <a:pt x="0" y="0"/>
                  </a:moveTo>
                  <a:lnTo>
                    <a:pt x="288065" y="0"/>
                  </a:lnTo>
                  <a:lnTo>
                    <a:pt x="288065" y="353354"/>
                  </a:lnTo>
                  <a:lnTo>
                    <a:pt x="0" y="35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944262">
              <a:off x="2117858" y="1331671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9100">
              <a:off x="300777" y="1711490"/>
              <a:ext cx="1169144" cy="1334572"/>
            </a:xfrm>
            <a:custGeom>
              <a:avLst/>
              <a:gdLst/>
              <a:ahLst/>
              <a:cxnLst/>
              <a:rect r="r" b="b" t="t" l="l"/>
              <a:pathLst>
                <a:path h="1334572" w="1169144">
                  <a:moveTo>
                    <a:pt x="0" y="0"/>
                  </a:moveTo>
                  <a:lnTo>
                    <a:pt x="1169144" y="0"/>
                  </a:lnTo>
                  <a:lnTo>
                    <a:pt x="1169144" y="1334573"/>
                  </a:lnTo>
                  <a:lnTo>
                    <a:pt x="0" y="133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1751" t="-404672" r="-22320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4446401">
              <a:off x="1425074" y="284192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446401">
              <a:off x="1759804" y="577797"/>
              <a:ext cx="359384" cy="440837"/>
            </a:xfrm>
            <a:custGeom>
              <a:avLst/>
              <a:gdLst/>
              <a:ahLst/>
              <a:cxnLst/>
              <a:rect r="r" b="b" t="t" l="l"/>
              <a:pathLst>
                <a:path h="440837" w="359384">
                  <a:moveTo>
                    <a:pt x="0" y="0"/>
                  </a:moveTo>
                  <a:lnTo>
                    <a:pt x="359384" y="0"/>
                  </a:lnTo>
                  <a:lnTo>
                    <a:pt x="359384" y="440837"/>
                  </a:lnTo>
                  <a:lnTo>
                    <a:pt x="0" y="44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4446401">
              <a:off x="805041" y="329419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446401">
              <a:off x="2202801" y="3074680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0" y="0"/>
                  </a:lnTo>
                  <a:lnTo>
                    <a:pt x="409600" y="502435"/>
                  </a:lnTo>
                  <a:lnTo>
                    <a:pt x="0" y="5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944262">
              <a:off x="621780" y="39557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5" y="0"/>
                  </a:lnTo>
                  <a:lnTo>
                    <a:pt x="693515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9201032"/>
            <a:ext cx="610645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 strike="noStrike" u="none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Universitas Negeri Jakarta | Statistika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77087" y="9201032"/>
            <a:ext cx="316543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256271" y="9407407"/>
            <a:ext cx="669699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-9235337">
            <a:off x="15646286" y="236006"/>
            <a:ext cx="3568258" cy="1637739"/>
          </a:xfrm>
          <a:custGeom>
            <a:avLst/>
            <a:gdLst/>
            <a:ahLst/>
            <a:cxnLst/>
            <a:rect r="r" b="b" t="t" l="l"/>
            <a:pathLst>
              <a:path h="1637739" w="3568258">
                <a:moveTo>
                  <a:pt x="0" y="0"/>
                </a:moveTo>
                <a:lnTo>
                  <a:pt x="3568258" y="0"/>
                </a:lnTo>
                <a:lnTo>
                  <a:pt x="3568258" y="1637739"/>
                </a:lnTo>
                <a:lnTo>
                  <a:pt x="0" y="1637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449888">
            <a:off x="467367" y="6999256"/>
            <a:ext cx="1822570" cy="1053777"/>
          </a:xfrm>
          <a:custGeom>
            <a:avLst/>
            <a:gdLst/>
            <a:ahLst/>
            <a:cxnLst/>
            <a:rect r="r" b="b" t="t" l="l"/>
            <a:pathLst>
              <a:path h="1053777" w="1822570">
                <a:moveTo>
                  <a:pt x="0" y="0"/>
                </a:moveTo>
                <a:lnTo>
                  <a:pt x="1822570" y="0"/>
                </a:lnTo>
                <a:lnTo>
                  <a:pt x="1822570" y="1053777"/>
                </a:lnTo>
                <a:lnTo>
                  <a:pt x="0" y="1053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8604">
            <a:off x="-1258731" y="6749642"/>
            <a:ext cx="2639584" cy="2694466"/>
          </a:xfrm>
          <a:custGeom>
            <a:avLst/>
            <a:gdLst/>
            <a:ahLst/>
            <a:cxnLst/>
            <a:rect r="r" b="b" t="t" l="l"/>
            <a:pathLst>
              <a:path h="2694466" w="2639584">
                <a:moveTo>
                  <a:pt x="0" y="0"/>
                </a:moveTo>
                <a:lnTo>
                  <a:pt x="2639585" y="0"/>
                </a:lnTo>
                <a:lnTo>
                  <a:pt x="2639585" y="2694466"/>
                </a:lnTo>
                <a:lnTo>
                  <a:pt x="0" y="2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81472" y="2609914"/>
            <a:ext cx="14325056" cy="5655227"/>
            <a:chOff x="0" y="0"/>
            <a:chExt cx="3620698" cy="1429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20698" cy="1429374"/>
            </a:xfrm>
            <a:custGeom>
              <a:avLst/>
              <a:gdLst/>
              <a:ahLst/>
              <a:cxnLst/>
              <a:rect r="r" b="b" t="t" l="l"/>
              <a:pathLst>
                <a:path h="1429374" w="3620698">
                  <a:moveTo>
                    <a:pt x="16213" y="0"/>
                  </a:moveTo>
                  <a:lnTo>
                    <a:pt x="3604484" y="0"/>
                  </a:lnTo>
                  <a:cubicBezTo>
                    <a:pt x="3608784" y="0"/>
                    <a:pt x="3612908" y="1708"/>
                    <a:pt x="3615949" y="4749"/>
                  </a:cubicBezTo>
                  <a:cubicBezTo>
                    <a:pt x="3618990" y="7789"/>
                    <a:pt x="3620698" y="11913"/>
                    <a:pt x="3620698" y="16213"/>
                  </a:cubicBezTo>
                  <a:lnTo>
                    <a:pt x="3620698" y="1413161"/>
                  </a:lnTo>
                  <a:cubicBezTo>
                    <a:pt x="3620698" y="1417461"/>
                    <a:pt x="3618990" y="1421585"/>
                    <a:pt x="3615949" y="1424626"/>
                  </a:cubicBezTo>
                  <a:cubicBezTo>
                    <a:pt x="3612908" y="1427666"/>
                    <a:pt x="3608784" y="1429374"/>
                    <a:pt x="3604484" y="1429374"/>
                  </a:cubicBezTo>
                  <a:lnTo>
                    <a:pt x="16213" y="1429374"/>
                  </a:lnTo>
                  <a:cubicBezTo>
                    <a:pt x="11913" y="1429374"/>
                    <a:pt x="7789" y="1427666"/>
                    <a:pt x="4749" y="1424626"/>
                  </a:cubicBezTo>
                  <a:cubicBezTo>
                    <a:pt x="1708" y="1421585"/>
                    <a:pt x="0" y="1417461"/>
                    <a:pt x="0" y="1413161"/>
                  </a:cubicBezTo>
                  <a:lnTo>
                    <a:pt x="0" y="16213"/>
                  </a:lnTo>
                  <a:cubicBezTo>
                    <a:pt x="0" y="11913"/>
                    <a:pt x="1708" y="7789"/>
                    <a:pt x="4749" y="4749"/>
                  </a:cubicBezTo>
                  <a:cubicBezTo>
                    <a:pt x="7789" y="1708"/>
                    <a:pt x="11913" y="0"/>
                    <a:pt x="16213" y="0"/>
                  </a:cubicBezTo>
                  <a:close/>
                </a:path>
              </a:pathLst>
            </a:custGeom>
            <a:solidFill>
              <a:srgbClr val="B4540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20698" cy="1467474"/>
            </a:xfrm>
            <a:prstGeom prst="rect">
              <a:avLst/>
            </a:prstGeom>
          </p:spPr>
          <p:txBody>
            <a:bodyPr anchor="ctr" rtlCol="false" tIns="52935" lIns="52935" bIns="52935" rIns="52935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0409852">
            <a:off x="16726686" y="522710"/>
            <a:ext cx="2155755" cy="2693748"/>
            <a:chOff x="0" y="0"/>
            <a:chExt cx="2874340" cy="3591664"/>
          </a:xfrm>
        </p:grpSpPr>
        <p:sp>
          <p:nvSpPr>
            <p:cNvPr name="Freeform 11" id="11"/>
            <p:cNvSpPr/>
            <p:nvPr/>
          </p:nvSpPr>
          <p:spPr>
            <a:xfrm flipH="false" flipV="false" rot="4446401">
              <a:off x="2076512" y="2364915"/>
              <a:ext cx="256970" cy="370983"/>
            </a:xfrm>
            <a:custGeom>
              <a:avLst/>
              <a:gdLst/>
              <a:ahLst/>
              <a:cxnLst/>
              <a:rect r="r" b="b" t="t" l="l"/>
              <a:pathLst>
                <a:path h="370983" w="256970">
                  <a:moveTo>
                    <a:pt x="0" y="0"/>
                  </a:moveTo>
                  <a:lnTo>
                    <a:pt x="256970" y="0"/>
                  </a:lnTo>
                  <a:lnTo>
                    <a:pt x="256970" y="370984"/>
                  </a:lnTo>
                  <a:lnTo>
                    <a:pt x="0" y="370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446401">
              <a:off x="1234228" y="1302346"/>
              <a:ext cx="288065" cy="353354"/>
            </a:xfrm>
            <a:custGeom>
              <a:avLst/>
              <a:gdLst/>
              <a:ahLst/>
              <a:cxnLst/>
              <a:rect r="r" b="b" t="t" l="l"/>
              <a:pathLst>
                <a:path h="353354" w="288065">
                  <a:moveTo>
                    <a:pt x="0" y="0"/>
                  </a:moveTo>
                  <a:lnTo>
                    <a:pt x="288065" y="0"/>
                  </a:lnTo>
                  <a:lnTo>
                    <a:pt x="288065" y="353354"/>
                  </a:lnTo>
                  <a:lnTo>
                    <a:pt x="0" y="35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944262">
              <a:off x="2117858" y="1331671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709100">
              <a:off x="300777" y="1711490"/>
              <a:ext cx="1169144" cy="1334572"/>
            </a:xfrm>
            <a:custGeom>
              <a:avLst/>
              <a:gdLst/>
              <a:ahLst/>
              <a:cxnLst/>
              <a:rect r="r" b="b" t="t" l="l"/>
              <a:pathLst>
                <a:path h="1334572" w="1169144">
                  <a:moveTo>
                    <a:pt x="0" y="0"/>
                  </a:moveTo>
                  <a:lnTo>
                    <a:pt x="1169144" y="0"/>
                  </a:lnTo>
                  <a:lnTo>
                    <a:pt x="1169144" y="1334573"/>
                  </a:lnTo>
                  <a:lnTo>
                    <a:pt x="0" y="133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61751" t="-404672" r="-22320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4446401">
              <a:off x="1425074" y="284192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4446401">
              <a:off x="1759804" y="577797"/>
              <a:ext cx="359384" cy="440837"/>
            </a:xfrm>
            <a:custGeom>
              <a:avLst/>
              <a:gdLst/>
              <a:ahLst/>
              <a:cxnLst/>
              <a:rect r="r" b="b" t="t" l="l"/>
              <a:pathLst>
                <a:path h="440837" w="359384">
                  <a:moveTo>
                    <a:pt x="0" y="0"/>
                  </a:moveTo>
                  <a:lnTo>
                    <a:pt x="359384" y="0"/>
                  </a:lnTo>
                  <a:lnTo>
                    <a:pt x="359384" y="440837"/>
                  </a:lnTo>
                  <a:lnTo>
                    <a:pt x="0" y="44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446401">
              <a:off x="805041" y="329419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4446401">
              <a:off x="2202801" y="3074680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0" y="0"/>
                  </a:lnTo>
                  <a:lnTo>
                    <a:pt x="409600" y="502435"/>
                  </a:lnTo>
                  <a:lnTo>
                    <a:pt x="0" y="5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944262">
              <a:off x="621780" y="39557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5" y="0"/>
                  </a:lnTo>
                  <a:lnTo>
                    <a:pt x="693515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3742492" y="9407407"/>
            <a:ext cx="101824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484474" y="599805"/>
            <a:ext cx="2320089" cy="2539557"/>
          </a:xfrm>
          <a:custGeom>
            <a:avLst/>
            <a:gdLst/>
            <a:ahLst/>
            <a:cxnLst/>
            <a:rect r="r" b="b" t="t" l="l"/>
            <a:pathLst>
              <a:path h="2539557" w="2320089">
                <a:moveTo>
                  <a:pt x="0" y="0"/>
                </a:moveTo>
                <a:lnTo>
                  <a:pt x="2320090" y="0"/>
                </a:lnTo>
                <a:lnTo>
                  <a:pt x="2320090" y="2539557"/>
                </a:lnTo>
                <a:lnTo>
                  <a:pt x="0" y="253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860139" y="3142796"/>
            <a:ext cx="12567722" cy="45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87"/>
              </a:lnSpc>
              <a:spcBef>
                <a:spcPct val="0"/>
              </a:spcBef>
            </a:pPr>
            <a:r>
              <a:rPr lang="en-US" sz="2750" spc="68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Peramalan deret waktu penting dalam berbagai bidang seperti bisnis, energi, dan keuangan karena membantu dalam pengambilan keputusan. Metode populer seperti</a:t>
            </a:r>
            <a:r>
              <a:rPr lang="en-US" b="true" sz="2750" spc="68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 ARIMA (AutoRegressive Integrated Moving Average)</a:t>
            </a:r>
            <a:r>
              <a:rPr lang="en-US" sz="2750" spc="68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digunakan untuk memodelkan tren dan pola musiman pada data. Namun, penerapannya sering memerlukan pemahaman statistik dan pengolahan data yang kompleks. Untuk itu, dibutuhkan aplikasi berbasis</a:t>
            </a:r>
            <a:r>
              <a:rPr lang="en-US" b="true" sz="2750" spc="68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 R Shiny</a:t>
            </a:r>
            <a:r>
              <a:rPr lang="en-US" sz="2750" spc="68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yang mempermudah proses forecasting secara interaktif tanpa perlu coding.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01032"/>
            <a:ext cx="261808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Latar Belakang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262" y="954159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LATAR BELAKANG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8604">
            <a:off x="-862952" y="6533391"/>
            <a:ext cx="2639584" cy="2694466"/>
          </a:xfrm>
          <a:custGeom>
            <a:avLst/>
            <a:gdLst/>
            <a:ahLst/>
            <a:cxnLst/>
            <a:rect r="r" b="b" t="t" l="l"/>
            <a:pathLst>
              <a:path h="2694466" w="2639584">
                <a:moveTo>
                  <a:pt x="0" y="0"/>
                </a:moveTo>
                <a:lnTo>
                  <a:pt x="2639584" y="0"/>
                </a:lnTo>
                <a:lnTo>
                  <a:pt x="2639584" y="2694466"/>
                </a:lnTo>
                <a:lnTo>
                  <a:pt x="0" y="2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9381" y="2369574"/>
            <a:ext cx="15245138" cy="5948458"/>
            <a:chOff x="0" y="0"/>
            <a:chExt cx="3853251" cy="15034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53251" cy="1503489"/>
            </a:xfrm>
            <a:custGeom>
              <a:avLst/>
              <a:gdLst/>
              <a:ahLst/>
              <a:cxnLst/>
              <a:rect r="r" b="b" t="t" l="l"/>
              <a:pathLst>
                <a:path h="1503489" w="3853251">
                  <a:moveTo>
                    <a:pt x="15235" y="0"/>
                  </a:moveTo>
                  <a:lnTo>
                    <a:pt x="3838016" y="0"/>
                  </a:lnTo>
                  <a:cubicBezTo>
                    <a:pt x="3846430" y="0"/>
                    <a:pt x="3853251" y="6821"/>
                    <a:pt x="3853251" y="15235"/>
                  </a:cubicBezTo>
                  <a:lnTo>
                    <a:pt x="3853251" y="1488255"/>
                  </a:lnTo>
                  <a:cubicBezTo>
                    <a:pt x="3853251" y="1492295"/>
                    <a:pt x="3851646" y="1496170"/>
                    <a:pt x="3848789" y="1499027"/>
                  </a:cubicBezTo>
                  <a:cubicBezTo>
                    <a:pt x="3845932" y="1501884"/>
                    <a:pt x="3842057" y="1503489"/>
                    <a:pt x="3838016" y="1503489"/>
                  </a:cubicBezTo>
                  <a:lnTo>
                    <a:pt x="15235" y="1503489"/>
                  </a:lnTo>
                  <a:cubicBezTo>
                    <a:pt x="6821" y="1503489"/>
                    <a:pt x="0" y="1496668"/>
                    <a:pt x="0" y="1488255"/>
                  </a:cubicBezTo>
                  <a:lnTo>
                    <a:pt x="0" y="15235"/>
                  </a:lnTo>
                  <a:cubicBezTo>
                    <a:pt x="0" y="11194"/>
                    <a:pt x="1605" y="7319"/>
                    <a:pt x="4462" y="4462"/>
                  </a:cubicBezTo>
                  <a:cubicBezTo>
                    <a:pt x="7319" y="1605"/>
                    <a:pt x="11194" y="0"/>
                    <a:pt x="15235" y="0"/>
                  </a:cubicBezTo>
                  <a:close/>
                </a:path>
              </a:pathLst>
            </a:custGeom>
            <a:solidFill>
              <a:srgbClr val="B4540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53251" cy="1541589"/>
            </a:xfrm>
            <a:prstGeom prst="rect">
              <a:avLst/>
            </a:prstGeom>
          </p:spPr>
          <p:txBody>
            <a:bodyPr anchor="ctr" rtlCol="false" tIns="52935" lIns="52935" bIns="52935" rIns="52935"/>
            <a:lstStyle/>
            <a:p>
              <a:pPr algn="just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3262" y="954159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DEFINISI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0409852">
            <a:off x="16726686" y="522710"/>
            <a:ext cx="2155755" cy="2693748"/>
            <a:chOff x="0" y="0"/>
            <a:chExt cx="2874340" cy="3591664"/>
          </a:xfrm>
        </p:grpSpPr>
        <p:sp>
          <p:nvSpPr>
            <p:cNvPr name="Freeform 12" id="12"/>
            <p:cNvSpPr/>
            <p:nvPr/>
          </p:nvSpPr>
          <p:spPr>
            <a:xfrm flipH="false" flipV="false" rot="4446401">
              <a:off x="2076512" y="2364915"/>
              <a:ext cx="256970" cy="370983"/>
            </a:xfrm>
            <a:custGeom>
              <a:avLst/>
              <a:gdLst/>
              <a:ahLst/>
              <a:cxnLst/>
              <a:rect r="r" b="b" t="t" l="l"/>
              <a:pathLst>
                <a:path h="370983" w="256970">
                  <a:moveTo>
                    <a:pt x="0" y="0"/>
                  </a:moveTo>
                  <a:lnTo>
                    <a:pt x="256970" y="0"/>
                  </a:lnTo>
                  <a:lnTo>
                    <a:pt x="256970" y="370984"/>
                  </a:lnTo>
                  <a:lnTo>
                    <a:pt x="0" y="370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4446401">
              <a:off x="1234228" y="1302346"/>
              <a:ext cx="288065" cy="353354"/>
            </a:xfrm>
            <a:custGeom>
              <a:avLst/>
              <a:gdLst/>
              <a:ahLst/>
              <a:cxnLst/>
              <a:rect r="r" b="b" t="t" l="l"/>
              <a:pathLst>
                <a:path h="353354" w="288065">
                  <a:moveTo>
                    <a:pt x="0" y="0"/>
                  </a:moveTo>
                  <a:lnTo>
                    <a:pt x="288065" y="0"/>
                  </a:lnTo>
                  <a:lnTo>
                    <a:pt x="288065" y="353354"/>
                  </a:lnTo>
                  <a:lnTo>
                    <a:pt x="0" y="35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944262">
              <a:off x="2117858" y="1331671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2709100">
              <a:off x="300777" y="1711490"/>
              <a:ext cx="1169144" cy="1334572"/>
            </a:xfrm>
            <a:custGeom>
              <a:avLst/>
              <a:gdLst/>
              <a:ahLst/>
              <a:cxnLst/>
              <a:rect r="r" b="b" t="t" l="l"/>
              <a:pathLst>
                <a:path h="1334572" w="1169144">
                  <a:moveTo>
                    <a:pt x="0" y="0"/>
                  </a:moveTo>
                  <a:lnTo>
                    <a:pt x="1169144" y="0"/>
                  </a:lnTo>
                  <a:lnTo>
                    <a:pt x="1169144" y="1334573"/>
                  </a:lnTo>
                  <a:lnTo>
                    <a:pt x="0" y="133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61751" t="-404672" r="-22320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4446401">
              <a:off x="1425074" y="284192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446401">
              <a:off x="1759804" y="577797"/>
              <a:ext cx="359384" cy="440837"/>
            </a:xfrm>
            <a:custGeom>
              <a:avLst/>
              <a:gdLst/>
              <a:ahLst/>
              <a:cxnLst/>
              <a:rect r="r" b="b" t="t" l="l"/>
              <a:pathLst>
                <a:path h="440837" w="359384">
                  <a:moveTo>
                    <a:pt x="0" y="0"/>
                  </a:moveTo>
                  <a:lnTo>
                    <a:pt x="359384" y="0"/>
                  </a:lnTo>
                  <a:lnTo>
                    <a:pt x="359384" y="440837"/>
                  </a:lnTo>
                  <a:lnTo>
                    <a:pt x="0" y="44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4446401">
              <a:off x="805041" y="329419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4446401">
              <a:off x="2202801" y="3074680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0" y="0"/>
                  </a:lnTo>
                  <a:lnTo>
                    <a:pt x="409600" y="502435"/>
                  </a:lnTo>
                  <a:lnTo>
                    <a:pt x="0" y="5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944262">
              <a:off x="621780" y="39557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5" y="0"/>
                  </a:lnTo>
                  <a:lnTo>
                    <a:pt x="693515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>
            <a:off x="3742492" y="9407407"/>
            <a:ext cx="101824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028700" y="9201032"/>
            <a:ext cx="261808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Definisi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42669" y="2650911"/>
            <a:ext cx="14158561" cy="531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0"/>
              </a:lnSpc>
            </a:pPr>
            <a:r>
              <a:rPr lang="en-US" b="true" sz="2269" spc="56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Autoregressive integrated moving average (ARIMA) 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merupakan salah satu teknik analisis derat waktu yang banyak digunakan untuk peramalan data masa depan. Secara umum, model ARIMA mempunyai orde tertentu yang menyatakan adalanya </a:t>
            </a:r>
            <a:r>
              <a:rPr lang="en-US" b="true" sz="2269" spc="56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komponen Autoregressive (AR) orde p maupun Moving Average (MA) orde q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, sehingga model ARIMA biasa dituliskan dalam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b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entuk </a:t>
            </a:r>
            <a:r>
              <a:rPr lang="en-US" b="true" sz="2269" spc="56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ARIMA(p,d,q)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. 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ARIMA 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n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g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gunakan nilai ma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s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a lalu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da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n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s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ka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ng 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d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ar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i v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i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b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l dependen untuk menghasilkan peramalan jangka pendek yang akurat. ARIMA cocok jika observasi dari deret waktu secara statistik berhubungan satu sama lain (dependent).</a:t>
            </a:r>
          </a:p>
          <a:p>
            <a:pPr algn="just">
              <a:lnSpc>
                <a:spcPts val="3290"/>
              </a:lnSpc>
            </a:pPr>
          </a:p>
          <a:p>
            <a:pPr algn="just" marL="0" indent="0" lvl="0">
              <a:lnSpc>
                <a:spcPts val="3290"/>
              </a:lnSpc>
              <a:spcBef>
                <a:spcPct val="0"/>
              </a:spcBef>
            </a:pPr>
            <a:r>
              <a:rPr lang="en-US" b="true" sz="2269" spc="56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Kelebihan dari metode ARIMA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adalah mampu melihat kondisi / mengukur situasi </a:t>
            </a:r>
            <a:r>
              <a:rPr lang="en-US" sz="2269" i="true" spc="56">
                <a:solidFill>
                  <a:srgbClr val="FFFFFF"/>
                </a:solidFill>
                <a:latin typeface="Klein Italics"/>
                <a:ea typeface="Klein Italics"/>
                <a:cs typeface="Klein Italics"/>
                <a:sym typeface="Klein Italics"/>
              </a:rPr>
              <a:t>raw data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yang tidak stasioner dan bersifat musimam, memiliki tingkat akurasi permala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n</a:t>
            </a:r>
            <a:r>
              <a:rPr lang="en-US" sz="2269" spc="56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 yang cukup tinggi dalam berbagai variabel dengan cepat, sederhana, dan akurat. Selain itu metode ARIMA </a:t>
            </a:r>
            <a:r>
              <a:rPr lang="en-US" b="true" sz="2269" spc="56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mampu memperkirakan dengan uraian historis peristiwa sebelumnya.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09845">
            <a:off x="-450839" y="6247984"/>
            <a:ext cx="2155755" cy="2693748"/>
            <a:chOff x="0" y="0"/>
            <a:chExt cx="2874340" cy="3591664"/>
          </a:xfrm>
        </p:grpSpPr>
        <p:sp>
          <p:nvSpPr>
            <p:cNvPr name="Freeform 4" id="4"/>
            <p:cNvSpPr/>
            <p:nvPr/>
          </p:nvSpPr>
          <p:spPr>
            <a:xfrm flipH="false" flipV="false" rot="4446401">
              <a:off x="2076512" y="2364915"/>
              <a:ext cx="256970" cy="370983"/>
            </a:xfrm>
            <a:custGeom>
              <a:avLst/>
              <a:gdLst/>
              <a:ahLst/>
              <a:cxnLst/>
              <a:rect r="r" b="b" t="t" l="l"/>
              <a:pathLst>
                <a:path h="370983" w="256970">
                  <a:moveTo>
                    <a:pt x="0" y="0"/>
                  </a:moveTo>
                  <a:lnTo>
                    <a:pt x="256970" y="0"/>
                  </a:lnTo>
                  <a:lnTo>
                    <a:pt x="256970" y="370984"/>
                  </a:lnTo>
                  <a:lnTo>
                    <a:pt x="0" y="370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4142" t="-122811" r="0" b="-33189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446401">
              <a:off x="1234228" y="1302346"/>
              <a:ext cx="288065" cy="353354"/>
            </a:xfrm>
            <a:custGeom>
              <a:avLst/>
              <a:gdLst/>
              <a:ahLst/>
              <a:cxnLst/>
              <a:rect r="r" b="b" t="t" l="l"/>
              <a:pathLst>
                <a:path h="353354" w="288065">
                  <a:moveTo>
                    <a:pt x="0" y="0"/>
                  </a:moveTo>
                  <a:lnTo>
                    <a:pt x="288065" y="0"/>
                  </a:lnTo>
                  <a:lnTo>
                    <a:pt x="288065" y="353354"/>
                  </a:lnTo>
                  <a:lnTo>
                    <a:pt x="0" y="35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944262">
              <a:off x="2117858" y="1331671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6" y="0"/>
                  </a:lnTo>
                  <a:lnTo>
                    <a:pt x="693516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709100">
              <a:off x="300777" y="1711490"/>
              <a:ext cx="1169144" cy="1334572"/>
            </a:xfrm>
            <a:custGeom>
              <a:avLst/>
              <a:gdLst/>
              <a:ahLst/>
              <a:cxnLst/>
              <a:rect r="r" b="b" t="t" l="l"/>
              <a:pathLst>
                <a:path h="1334572" w="1169144">
                  <a:moveTo>
                    <a:pt x="0" y="0"/>
                  </a:moveTo>
                  <a:lnTo>
                    <a:pt x="1169144" y="0"/>
                  </a:lnTo>
                  <a:lnTo>
                    <a:pt x="1169144" y="1334573"/>
                  </a:lnTo>
                  <a:lnTo>
                    <a:pt x="0" y="133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1751" t="-404672" r="-22320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4446401">
              <a:off x="1425074" y="284192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4446401">
              <a:off x="1759804" y="577797"/>
              <a:ext cx="359384" cy="440837"/>
            </a:xfrm>
            <a:custGeom>
              <a:avLst/>
              <a:gdLst/>
              <a:ahLst/>
              <a:cxnLst/>
              <a:rect r="r" b="b" t="t" l="l"/>
              <a:pathLst>
                <a:path h="440837" w="359384">
                  <a:moveTo>
                    <a:pt x="0" y="0"/>
                  </a:moveTo>
                  <a:lnTo>
                    <a:pt x="359384" y="0"/>
                  </a:lnTo>
                  <a:lnTo>
                    <a:pt x="359384" y="440837"/>
                  </a:lnTo>
                  <a:lnTo>
                    <a:pt x="0" y="44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446401">
              <a:off x="805041" y="3294196"/>
              <a:ext cx="206408" cy="253189"/>
            </a:xfrm>
            <a:custGeom>
              <a:avLst/>
              <a:gdLst/>
              <a:ahLst/>
              <a:cxnLst/>
              <a:rect r="r" b="b" t="t" l="l"/>
              <a:pathLst>
                <a:path h="253189" w="206408">
                  <a:moveTo>
                    <a:pt x="0" y="0"/>
                  </a:moveTo>
                  <a:lnTo>
                    <a:pt x="206408" y="0"/>
                  </a:lnTo>
                  <a:lnTo>
                    <a:pt x="206408" y="253189"/>
                  </a:lnTo>
                  <a:lnTo>
                    <a:pt x="0" y="25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4446401">
              <a:off x="2202801" y="3074680"/>
              <a:ext cx="409600" cy="502435"/>
            </a:xfrm>
            <a:custGeom>
              <a:avLst/>
              <a:gdLst/>
              <a:ahLst/>
              <a:cxnLst/>
              <a:rect r="r" b="b" t="t" l="l"/>
              <a:pathLst>
                <a:path h="502435" w="409600">
                  <a:moveTo>
                    <a:pt x="0" y="0"/>
                  </a:moveTo>
                  <a:lnTo>
                    <a:pt x="409600" y="0"/>
                  </a:lnTo>
                  <a:lnTo>
                    <a:pt x="409600" y="502435"/>
                  </a:lnTo>
                  <a:lnTo>
                    <a:pt x="0" y="50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22929" t="-183655" r="-116066" b="-23831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944262">
              <a:off x="621780" y="39557"/>
              <a:ext cx="693516" cy="719101"/>
            </a:xfrm>
            <a:custGeom>
              <a:avLst/>
              <a:gdLst/>
              <a:ahLst/>
              <a:cxnLst/>
              <a:rect r="r" b="b" t="t" l="l"/>
              <a:pathLst>
                <a:path h="719101" w="693516">
                  <a:moveTo>
                    <a:pt x="0" y="0"/>
                  </a:moveTo>
                  <a:lnTo>
                    <a:pt x="693515" y="0"/>
                  </a:lnTo>
                  <a:lnTo>
                    <a:pt x="693515" y="719101"/>
                  </a:lnTo>
                  <a:lnTo>
                    <a:pt x="0" y="71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15391" t="-46581" r="-112418" b="-34353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-9194487">
            <a:off x="16086968" y="-28433"/>
            <a:ext cx="2731775" cy="1579463"/>
          </a:xfrm>
          <a:custGeom>
            <a:avLst/>
            <a:gdLst/>
            <a:ahLst/>
            <a:cxnLst/>
            <a:rect r="r" b="b" t="t" l="l"/>
            <a:pathLst>
              <a:path h="1579463" w="2731775">
                <a:moveTo>
                  <a:pt x="0" y="0"/>
                </a:moveTo>
                <a:lnTo>
                  <a:pt x="2731775" y="0"/>
                </a:lnTo>
                <a:lnTo>
                  <a:pt x="2731775" y="1579462"/>
                </a:lnTo>
                <a:lnTo>
                  <a:pt x="0" y="157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Tujuan Aplikasi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25761" y="2819105"/>
            <a:ext cx="13836478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Menyediakan antarmuka interaktif untuk melakukan peramalan data deret waktu menggunakan metode ARIMA.</a:t>
            </a:r>
          </a:p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Mempermudah proses eksplorasi data deret waktu.</a:t>
            </a:r>
          </a:p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Mendukung pemilihan ordo ARIMA secara otomatis.</a:t>
            </a:r>
          </a:p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Menyediakan diagnostik residual untuk menilai asumsi model.</a:t>
            </a:r>
          </a:p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Membantu evaluasi model dengan penyajian hasil uji statistik.</a:t>
            </a:r>
          </a:p>
          <a:p>
            <a:pPr algn="just" marL="658494" indent="-329247" lvl="1">
              <a:lnSpc>
                <a:spcPts val="4574"/>
              </a:lnSpc>
              <a:buFont typeface="Arial"/>
              <a:buChar char="•"/>
            </a:pPr>
            <a:r>
              <a:rPr lang="en-US" sz="3049" spc="76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Menyajikan hasil prediksi dalam bentuk visualisasi yang mudah dipahami disertai dengan ringkasan evaluasi model seperti AIC, MAPE, dan RMSE.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3262" y="954159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TUJUAN APLIKASI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1559454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-56319" y="7578780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870450" y="8017485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9"/>
                </a:lnTo>
                <a:lnTo>
                  <a:pt x="0" y="22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57549" y="8130272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5"/>
                </a:lnTo>
                <a:lnTo>
                  <a:pt x="0" y="53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1276514" y="8142032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1" y="0"/>
                </a:lnTo>
                <a:lnTo>
                  <a:pt x="307201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9185" y="3073464"/>
            <a:ext cx="10965979" cy="45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2750" spc="68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Alfachino Maulana: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Ketua kelompok (membuat dan mengatur repository di Github)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Menghitung nilai AIC, RMSE, MAE, MAPE, dan sebagainya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Mena</a:t>
            </a: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mpilkan tabel evaluasi dari hasil prediksi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penjelasan interpretasi dari nilai AIC dan MAPE yang didapatkan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Ringkasan evaluasi model berisi orde ARIMA, koefisien, varians, dan sebagainya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3007645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1219787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-56319" y="7578780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870450" y="8017485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9"/>
                </a:lnTo>
                <a:lnTo>
                  <a:pt x="0" y="22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57549" y="8130272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5"/>
                </a:lnTo>
                <a:lnTo>
                  <a:pt x="0" y="53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1276514" y="8142032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1" y="0"/>
                </a:lnTo>
                <a:lnTo>
                  <a:pt x="307201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1809" y="2733797"/>
            <a:ext cx="10587618" cy="5027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2750" spc="68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Siti Fadilah Nurkhotimah: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Tabel Hasil Peramalan disesuaikan dengan data, input jumlah tahun ramalan,dan plot hasil forecast ARIMA otomatis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output Plot setelah differencing, plot grafik ACF dan PACF setelah differencing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Menata tampilan dashboard agar lebih urut dan terstruktur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 strike="noStrike" u="none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Melengkapi isi tabpanel Tentang mengenai penjelasan ARIMA dan SARIMA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2610829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60"/>
                </a:lnTo>
                <a:lnTo>
                  <a:pt x="0" y="576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1559454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-56319" y="7578780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870450" y="8017485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9"/>
                </a:lnTo>
                <a:lnTo>
                  <a:pt x="0" y="22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57549" y="8130272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5"/>
                </a:lnTo>
                <a:lnTo>
                  <a:pt x="0" y="53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1276514" y="8142032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1" y="0"/>
                </a:lnTo>
                <a:lnTo>
                  <a:pt x="307201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1809" y="3073464"/>
            <a:ext cx="10965979" cy="401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2750" spc="68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Oki Ramadhan Pramono: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Tab Eksplorasi Data Awal 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plot Time Series dari data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tabel ringkasan statistik data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plot data ACF dan PACF dari data asli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plot Dekomposisi Deret Waktu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plot Analisis Kestasioneran (Rolling Mean &amp; Standar Deviasi)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3007645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1044" y="1559454"/>
            <a:ext cx="1598147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10500" spc="-210">
                <a:solidFill>
                  <a:srgbClr val="2C5749"/>
                </a:solidFill>
                <a:latin typeface="Raleway Light"/>
                <a:ea typeface="Raleway Light"/>
                <a:cs typeface="Raleway Light"/>
                <a:sym typeface="Raleway Light"/>
              </a:rPr>
              <a:t>PEMBAGIAN TUGAS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446089" y="409309"/>
            <a:ext cx="5756790" cy="1276961"/>
          </a:xfrm>
          <a:custGeom>
            <a:avLst/>
            <a:gdLst/>
            <a:ahLst/>
            <a:cxnLst/>
            <a:rect r="r" b="b" t="t" l="l"/>
            <a:pathLst>
              <a:path h="1276961" w="5756790">
                <a:moveTo>
                  <a:pt x="5756790" y="0"/>
                </a:moveTo>
                <a:lnTo>
                  <a:pt x="0" y="0"/>
                </a:lnTo>
                <a:lnTo>
                  <a:pt x="0" y="1276961"/>
                </a:lnTo>
                <a:lnTo>
                  <a:pt x="5756790" y="1276961"/>
                </a:lnTo>
                <a:lnTo>
                  <a:pt x="57567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49982">
            <a:off x="-56319" y="7578780"/>
            <a:ext cx="2395682" cy="2445493"/>
          </a:xfrm>
          <a:custGeom>
            <a:avLst/>
            <a:gdLst/>
            <a:ahLst/>
            <a:cxnLst/>
            <a:rect r="r" b="b" t="t" l="l"/>
            <a:pathLst>
              <a:path h="2445493" w="2395682">
                <a:moveTo>
                  <a:pt x="0" y="0"/>
                </a:moveTo>
                <a:lnTo>
                  <a:pt x="2395682" y="0"/>
                </a:lnTo>
                <a:lnTo>
                  <a:pt x="2395682" y="2445493"/>
                </a:lnTo>
                <a:lnTo>
                  <a:pt x="0" y="244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2783">
            <a:off x="870450" y="8017485"/>
            <a:ext cx="155386" cy="224329"/>
          </a:xfrm>
          <a:custGeom>
            <a:avLst/>
            <a:gdLst/>
            <a:ahLst/>
            <a:cxnLst/>
            <a:rect r="r" b="b" t="t" l="l"/>
            <a:pathLst>
              <a:path h="224329" w="155386">
                <a:moveTo>
                  <a:pt x="0" y="0"/>
                </a:moveTo>
                <a:lnTo>
                  <a:pt x="155386" y="0"/>
                </a:lnTo>
                <a:lnTo>
                  <a:pt x="155386" y="224329"/>
                </a:lnTo>
                <a:lnTo>
                  <a:pt x="0" y="22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4142" t="-122811" r="0" b="-3318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5078">
            <a:off x="257549" y="8130272"/>
            <a:ext cx="520137" cy="539326"/>
          </a:xfrm>
          <a:custGeom>
            <a:avLst/>
            <a:gdLst/>
            <a:ahLst/>
            <a:cxnLst/>
            <a:rect r="r" b="b" t="t" l="l"/>
            <a:pathLst>
              <a:path h="539326" w="520137">
                <a:moveTo>
                  <a:pt x="0" y="0"/>
                </a:moveTo>
                <a:lnTo>
                  <a:pt x="520137" y="0"/>
                </a:lnTo>
                <a:lnTo>
                  <a:pt x="520137" y="539325"/>
                </a:lnTo>
                <a:lnTo>
                  <a:pt x="0" y="53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5391" t="-46581" r="-112418" b="-3435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2783">
            <a:off x="1799550" y="8414669"/>
            <a:ext cx="278210" cy="341265"/>
          </a:xfrm>
          <a:custGeom>
            <a:avLst/>
            <a:gdLst/>
            <a:ahLst/>
            <a:cxnLst/>
            <a:rect r="r" b="b" t="t" l="l"/>
            <a:pathLst>
              <a:path h="341265" w="278210">
                <a:moveTo>
                  <a:pt x="0" y="0"/>
                </a:moveTo>
                <a:lnTo>
                  <a:pt x="278210" y="0"/>
                </a:lnTo>
                <a:lnTo>
                  <a:pt x="278210" y="341265"/>
                </a:lnTo>
                <a:lnTo>
                  <a:pt x="0" y="34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2783">
            <a:off x="1276514" y="8142032"/>
            <a:ext cx="307200" cy="376826"/>
          </a:xfrm>
          <a:custGeom>
            <a:avLst/>
            <a:gdLst/>
            <a:ahLst/>
            <a:cxnLst/>
            <a:rect r="r" b="b" t="t" l="l"/>
            <a:pathLst>
              <a:path h="376826" w="307200">
                <a:moveTo>
                  <a:pt x="0" y="0"/>
                </a:moveTo>
                <a:lnTo>
                  <a:pt x="307201" y="0"/>
                </a:lnTo>
                <a:lnTo>
                  <a:pt x="307201" y="376826"/>
                </a:lnTo>
                <a:lnTo>
                  <a:pt x="0" y="37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2929" t="-183655" r="-116066" b="-2383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40035" y="8600730"/>
            <a:ext cx="19768070" cy="1686270"/>
            <a:chOff x="0" y="0"/>
            <a:chExt cx="5206405" cy="444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6405" cy="444120"/>
            </a:xfrm>
            <a:custGeom>
              <a:avLst/>
              <a:gdLst/>
              <a:ahLst/>
              <a:cxnLst/>
              <a:rect r="r" b="b" t="t" l="l"/>
              <a:pathLst>
                <a:path h="444120" w="5206405">
                  <a:moveTo>
                    <a:pt x="0" y="0"/>
                  </a:moveTo>
                  <a:lnTo>
                    <a:pt x="5206405" y="0"/>
                  </a:lnTo>
                  <a:lnTo>
                    <a:pt x="5206405" y="444120"/>
                  </a:lnTo>
                  <a:lnTo>
                    <a:pt x="0" y="444120"/>
                  </a:lnTo>
                  <a:close/>
                </a:path>
              </a:pathLst>
            </a:custGeom>
            <a:solidFill>
              <a:srgbClr val="2C57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06405" cy="49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190319" y="9407407"/>
            <a:ext cx="9730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295002" y="3282188"/>
            <a:ext cx="5354086" cy="4536371"/>
          </a:xfrm>
          <a:custGeom>
            <a:avLst/>
            <a:gdLst/>
            <a:ahLst/>
            <a:cxnLst/>
            <a:rect r="r" b="b" t="t" l="l"/>
            <a:pathLst>
              <a:path h="4536371" w="5354086">
                <a:moveTo>
                  <a:pt x="0" y="0"/>
                </a:moveTo>
                <a:lnTo>
                  <a:pt x="5354087" y="0"/>
                </a:lnTo>
                <a:lnTo>
                  <a:pt x="5354087" y="4536371"/>
                </a:lnTo>
                <a:lnTo>
                  <a:pt x="0" y="453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16908">
            <a:off x="12903009" y="2965660"/>
            <a:ext cx="3581027" cy="4396350"/>
          </a:xfrm>
          <a:custGeom>
            <a:avLst/>
            <a:gdLst/>
            <a:ahLst/>
            <a:cxnLst/>
            <a:rect r="r" b="b" t="t" l="l"/>
            <a:pathLst>
              <a:path h="4396350" w="3581027">
                <a:moveTo>
                  <a:pt x="0" y="0"/>
                </a:moveTo>
                <a:lnTo>
                  <a:pt x="3581027" y="0"/>
                </a:lnTo>
                <a:lnTo>
                  <a:pt x="3581027" y="4396349"/>
                </a:lnTo>
                <a:lnTo>
                  <a:pt x="0" y="4396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02647">
            <a:off x="14182179" y="3220213"/>
            <a:ext cx="1971060" cy="2521124"/>
          </a:xfrm>
          <a:custGeom>
            <a:avLst/>
            <a:gdLst/>
            <a:ahLst/>
            <a:cxnLst/>
            <a:rect r="r" b="b" t="t" l="l"/>
            <a:pathLst>
              <a:path h="2521124" w="1971060">
                <a:moveTo>
                  <a:pt x="0" y="0"/>
                </a:moveTo>
                <a:lnTo>
                  <a:pt x="1971060" y="0"/>
                </a:lnTo>
                <a:lnTo>
                  <a:pt x="1971060" y="2521123"/>
                </a:lnTo>
                <a:lnTo>
                  <a:pt x="0" y="252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01032"/>
            <a:ext cx="30185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0"/>
              </a:lnSpc>
              <a:spcBef>
                <a:spcPct val="0"/>
              </a:spcBef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Pembagian Tugas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1809" y="3088445"/>
            <a:ext cx="9937127" cy="401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7"/>
              </a:lnSpc>
            </a:pPr>
            <a:r>
              <a:rPr lang="en-US" sz="2750" spc="68" b="true">
                <a:solidFill>
                  <a:srgbClr val="824010"/>
                </a:solidFill>
                <a:latin typeface="Klein Bold"/>
                <a:ea typeface="Klein Bold"/>
                <a:cs typeface="Klein Bold"/>
                <a:sym typeface="Klein Bold"/>
              </a:rPr>
              <a:t>Ayda Syifa Ul Aliyah: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panel uji stasioneritas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tab panel berisi definisi uji stasioner ADF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output hasil uji stasioneritas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output plot hasil differencing jika d&gt;0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panel hasil forecasting</a:t>
            </a:r>
          </a:p>
          <a:p>
            <a:pPr algn="l" marL="593726" indent="-296863" lvl="1">
              <a:lnSpc>
                <a:spcPts val="3987"/>
              </a:lnSpc>
              <a:buFont typeface="Arial"/>
              <a:buChar char="•"/>
            </a:pPr>
            <a:r>
              <a:rPr lang="en-US" sz="2750" spc="68">
                <a:solidFill>
                  <a:srgbClr val="824010"/>
                </a:solidFill>
                <a:latin typeface="Klein"/>
                <a:ea typeface="Klein"/>
                <a:cs typeface="Klein"/>
                <a:sym typeface="Klein"/>
              </a:rPr>
              <a:t>Membuat output plot hasil forecasting menggunakan ARIMA otomatis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4475" y="3022626"/>
            <a:ext cx="607809" cy="576659"/>
          </a:xfrm>
          <a:custGeom>
            <a:avLst/>
            <a:gdLst/>
            <a:ahLst/>
            <a:cxnLst/>
            <a:rect r="r" b="b" t="t" l="l"/>
            <a:pathLst>
              <a:path h="576659" w="607809">
                <a:moveTo>
                  <a:pt x="0" y="0"/>
                </a:moveTo>
                <a:lnTo>
                  <a:pt x="607809" y="0"/>
                </a:lnTo>
                <a:lnTo>
                  <a:pt x="607809" y="576659"/>
                </a:lnTo>
                <a:lnTo>
                  <a:pt x="0" y="57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273115">
            <a:off x="15930957" y="-1003857"/>
            <a:ext cx="3977820" cy="3457087"/>
          </a:xfrm>
          <a:custGeom>
            <a:avLst/>
            <a:gdLst/>
            <a:ahLst/>
            <a:cxnLst/>
            <a:rect r="r" b="b" t="t" l="l"/>
            <a:pathLst>
              <a:path h="3457087" w="3977820">
                <a:moveTo>
                  <a:pt x="0" y="0"/>
                </a:moveTo>
                <a:lnTo>
                  <a:pt x="3977820" y="0"/>
                </a:lnTo>
                <a:lnTo>
                  <a:pt x="3977820" y="3457087"/>
                </a:lnTo>
                <a:lnTo>
                  <a:pt x="0" y="3457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4932" y="9201032"/>
            <a:ext cx="331758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000" spc="50">
                <a:solidFill>
                  <a:srgbClr val="F2F1EC"/>
                </a:solidFill>
                <a:latin typeface="Klein"/>
                <a:ea typeface="Klein"/>
                <a:cs typeface="Klein"/>
                <a:sym typeface="Klein"/>
              </a:rPr>
              <a:t>Oleh : Kelompok 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349789"/>
            <a:ext cx="1384415" cy="1396000"/>
          </a:xfrm>
          <a:custGeom>
            <a:avLst/>
            <a:gdLst/>
            <a:ahLst/>
            <a:cxnLst/>
            <a:rect r="r" b="b" t="t" l="l"/>
            <a:pathLst>
              <a:path h="1396000" w="1384415">
                <a:moveTo>
                  <a:pt x="0" y="0"/>
                </a:moveTo>
                <a:lnTo>
                  <a:pt x="1384415" y="0"/>
                </a:lnTo>
                <a:lnTo>
                  <a:pt x="1384415" y="1396000"/>
                </a:lnTo>
                <a:lnTo>
                  <a:pt x="0" y="1396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DAGqsW1EJvs</dc:identifier>
  <dcterms:modified xsi:type="dcterms:W3CDTF">2011-08-01T06:04:30Z</dcterms:modified>
  <cp:revision>1</cp:revision>
  <dc:title>Projek Komputasi Statistik Kelompok 2</dc:title>
</cp:coreProperties>
</file>